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692" r:id="rId3"/>
  </p:sldMasterIdLst>
  <p:notesMasterIdLst>
    <p:notesMasterId r:id="rId24"/>
  </p:notesMasterIdLst>
  <p:sldIdLst>
    <p:sldId id="672" r:id="rId4"/>
    <p:sldId id="735" r:id="rId5"/>
    <p:sldId id="717" r:id="rId6"/>
    <p:sldId id="699" r:id="rId7"/>
    <p:sldId id="738" r:id="rId8"/>
    <p:sldId id="747" r:id="rId9"/>
    <p:sldId id="720" r:id="rId10"/>
    <p:sldId id="736" r:id="rId11"/>
    <p:sldId id="737" r:id="rId12"/>
    <p:sldId id="739" r:id="rId13"/>
    <p:sldId id="740" r:id="rId14"/>
    <p:sldId id="742" r:id="rId15"/>
    <p:sldId id="724" r:id="rId16"/>
    <p:sldId id="745" r:id="rId17"/>
    <p:sldId id="743" r:id="rId18"/>
    <p:sldId id="744" r:id="rId19"/>
    <p:sldId id="749" r:id="rId20"/>
    <p:sldId id="746" r:id="rId21"/>
    <p:sldId id="748" r:id="rId22"/>
    <p:sldId id="69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B00"/>
    <a:srgbClr val="CF0000"/>
    <a:srgbClr val="B90D00"/>
    <a:srgbClr val="445437"/>
    <a:srgbClr val="FFCC00"/>
    <a:srgbClr val="D9E2D2"/>
    <a:srgbClr val="F2F2F2"/>
    <a:srgbClr val="E51400"/>
    <a:srgbClr val="FECBC6"/>
    <a:srgbClr val="E30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3" autoAdjust="0"/>
    <p:restoredTop sz="97026" autoAdjust="0"/>
  </p:normalViewPr>
  <p:slideViewPr>
    <p:cSldViewPr snapToGrid="0">
      <p:cViewPr varScale="1">
        <p:scale>
          <a:sx n="160" d="100"/>
          <a:sy n="160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8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04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0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818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10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20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gif"/><Relationship Id="rId4" Type="http://schemas.openxmlformats.org/officeDocument/2006/relationships/image" Target="../media/image4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tif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980" y="1837167"/>
            <a:ext cx="7905306" cy="646331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Column</a:t>
            </a:r>
            <a:r>
              <a:rPr lang="zh-CN" altLang="en-US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Type</a:t>
            </a:r>
            <a:r>
              <a:rPr lang="zh-CN" altLang="en-US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Prediction</a:t>
            </a:r>
            <a:r>
              <a:rPr lang="zh-CN" altLang="en-US" sz="3600" spc="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spc="3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for</a:t>
            </a:r>
            <a:endParaRPr lang="en-US" altLang="zh-CN" sz="3600" spc="300" dirty="0">
              <a:solidFill>
                <a:srgbClr val="445437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3904" y="376087"/>
            <a:ext cx="5798382" cy="276999"/>
          </a:xfrm>
        </p:spPr>
        <p:txBody>
          <a:bodyPr/>
          <a:lstStyle/>
          <a:p>
            <a:pPr indent="-228600"/>
            <a:r>
              <a:rPr lang="en-US" altLang="zh-CN" dirty="0">
                <a:latin typeface="Forte" panose="03060902040502070203" pitchFamily="66" charset="0"/>
                <a:cs typeface="+mn-ea"/>
              </a:rPr>
              <a:t>Data and ML Academic Discussion Group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4224042" y="4508765"/>
            <a:ext cx="1379804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  <a:latin typeface="Arial"/>
                <a:cs typeface="+mn-ea"/>
              </a:rPr>
              <a:t>高士杰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4224042" y="4847319"/>
            <a:ext cx="1379804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 / 1 / 8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D373EA-7AD3-460F-913F-90DB591B57E4}"/>
              </a:ext>
            </a:extLst>
          </p:cNvPr>
          <p:cNvSpPr/>
          <p:nvPr/>
        </p:nvSpPr>
        <p:spPr>
          <a:xfrm>
            <a:off x="336980" y="3592166"/>
            <a:ext cx="530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AAAI 2019</a:t>
            </a:r>
            <a:r>
              <a:rPr lang="zh-CN" altLang="en-US" b="1" dirty="0"/>
              <a:t> </a:t>
            </a:r>
            <a:r>
              <a:rPr lang="en-US" altLang="zh-CN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IJCAI</a:t>
            </a:r>
            <a:r>
              <a:rPr lang="zh-CN" altLang="en-US" b="1" dirty="0"/>
              <a:t> </a:t>
            </a:r>
            <a:r>
              <a:rPr lang="en-US" altLang="zh-CN" b="1" dirty="0"/>
              <a:t>2019</a:t>
            </a:r>
            <a:r>
              <a:rPr lang="zh-CN" altLang="en-US" b="1" dirty="0"/>
              <a:t>  </a:t>
            </a:r>
            <a:r>
              <a:rPr lang="en-US" altLang="zh-CN" i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Jiaoyan</a:t>
            </a:r>
            <a:r>
              <a:rPr lang="en-US" altLang="zh-CN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Chen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3500D47D-19C5-F246-A27A-99324CC11EA5}"/>
              </a:ext>
            </a:extLst>
          </p:cNvPr>
          <p:cNvSpPr txBox="1">
            <a:spLocks/>
          </p:cNvSpPr>
          <p:nvPr/>
        </p:nvSpPr>
        <p:spPr>
          <a:xfrm>
            <a:off x="336980" y="2574709"/>
            <a:ext cx="7905306" cy="64633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spc="1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3600" spc="3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3600" spc="3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spc="300" dirty="0">
                <a:solidFill>
                  <a:srgbClr val="445437"/>
                </a:solidFill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7B6466C7-063A-A94D-B0E5-FFF1973D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2276432"/>
            <a:ext cx="5672225" cy="28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2C8DC3-8A34-4E49-94B9-502F6F47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869" y="3668586"/>
            <a:ext cx="4991597" cy="9930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3946A2-3DD7-8D4D-BF64-2D42E29E7432}"/>
              </a:ext>
            </a:extLst>
          </p:cNvPr>
          <p:cNvSpPr txBox="1"/>
          <p:nvPr/>
        </p:nvSpPr>
        <p:spPr>
          <a:xfrm>
            <a:off x="4464784" y="55832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u="sng"/>
            </a:lvl1pPr>
          </a:lstStyle>
          <a:p>
            <a:r>
              <a:rPr lang="zh-CN" altLang="en-US" dirty="0"/>
              <a:t>不需要人工标注数据集</a:t>
            </a:r>
          </a:p>
        </p:txBody>
      </p:sp>
      <p:sp>
        <p:nvSpPr>
          <p:cNvPr id="12" name="文本占位符 58">
            <a:extLst>
              <a:ext uri="{FF2B5EF4-FFF2-40B4-BE49-F238E27FC236}">
                <a16:creationId xmlns:a16="http://schemas.microsoft.com/office/drawing/2014/main" id="{6AF0F875-ADD5-C347-942A-AEEB1A1FC2FB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ColNet: Embedding the Semantics of Web Tables for Column Type Prediction</a:t>
            </a:r>
            <a:endParaRPr lang="en-US" altLang="zh-CN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0AF94F-4C56-1949-8C5D-0BC22DC97D1A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A6F5D902-327A-6C47-AEA4-1EC0560C3D07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训练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652756E-DB33-CA47-A43D-7E6DEA09253F}"/>
              </a:ext>
            </a:extLst>
          </p:cNvPr>
          <p:cNvCxnSpPr>
            <a:cxnSpLocks/>
          </p:cNvCxnSpPr>
          <p:nvPr/>
        </p:nvCxnSpPr>
        <p:spPr>
          <a:xfrm>
            <a:off x="7213311" y="2736179"/>
            <a:ext cx="42268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BF6946D-920F-5A49-A065-A03090C87507}"/>
              </a:ext>
            </a:extLst>
          </p:cNvPr>
          <p:cNvCxnSpPr>
            <a:cxnSpLocks/>
          </p:cNvCxnSpPr>
          <p:nvPr/>
        </p:nvCxnSpPr>
        <p:spPr>
          <a:xfrm flipV="1">
            <a:off x="7727216" y="2602620"/>
            <a:ext cx="0" cy="133559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A8E6478-EE01-E245-AB85-536B1EE25709}"/>
              </a:ext>
            </a:extLst>
          </p:cNvPr>
          <p:cNvCxnSpPr>
            <a:cxnSpLocks/>
          </p:cNvCxnSpPr>
          <p:nvPr/>
        </p:nvCxnSpPr>
        <p:spPr>
          <a:xfrm flipV="1">
            <a:off x="8692655" y="2602620"/>
            <a:ext cx="0" cy="133559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C5EB3C3-3337-D040-865C-3FC1E95AC275}"/>
              </a:ext>
            </a:extLst>
          </p:cNvPr>
          <p:cNvCxnSpPr>
            <a:cxnSpLocks/>
          </p:cNvCxnSpPr>
          <p:nvPr/>
        </p:nvCxnSpPr>
        <p:spPr>
          <a:xfrm flipV="1">
            <a:off x="10211658" y="2602620"/>
            <a:ext cx="0" cy="133559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BC8EDF7-6009-0341-8292-E8D77D0A662F}"/>
              </a:ext>
            </a:extLst>
          </p:cNvPr>
          <p:cNvCxnSpPr>
            <a:cxnSpLocks/>
          </p:cNvCxnSpPr>
          <p:nvPr/>
        </p:nvCxnSpPr>
        <p:spPr>
          <a:xfrm flipV="1">
            <a:off x="10966163" y="2602620"/>
            <a:ext cx="0" cy="133559"/>
          </a:xfrm>
          <a:prstGeom prst="lin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0B5A0B6-539C-384E-90FA-89FEE147D391}"/>
              </a:ext>
            </a:extLst>
          </p:cNvPr>
          <p:cNvSpPr txBox="1"/>
          <p:nvPr/>
        </p:nvSpPr>
        <p:spPr>
          <a:xfrm>
            <a:off x="7574778" y="2274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6287D5-C723-E547-89A1-16FD5390A564}"/>
              </a:ext>
            </a:extLst>
          </p:cNvPr>
          <p:cNvSpPr txBox="1"/>
          <p:nvPr/>
        </p:nvSpPr>
        <p:spPr>
          <a:xfrm>
            <a:off x="10809710" y="22744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5F45090-9B6B-4B47-95E2-5D6D3355E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227" y="2392289"/>
            <a:ext cx="198855" cy="1335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39F04C1-52F5-6E44-9C83-288FF8D64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230" y="2386965"/>
            <a:ext cx="198855" cy="138883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356BDB64-73FF-6E4D-B8F6-E9E90AC28C21}"/>
              </a:ext>
            </a:extLst>
          </p:cNvPr>
          <p:cNvSpPr/>
          <p:nvPr/>
        </p:nvSpPr>
        <p:spPr>
          <a:xfrm rot="16200000">
            <a:off x="10531574" y="2454328"/>
            <a:ext cx="114673" cy="754505"/>
          </a:xfrm>
          <a:prstGeom prst="leftBrace">
            <a:avLst>
              <a:gd name="adj1" fmla="val 94164"/>
              <a:gd name="adj2" fmla="val 50000"/>
            </a:avLst>
          </a:prstGeom>
          <a:ln w="15875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0A83562E-3CB3-3043-A21A-A1A9D7AF3F03}"/>
              </a:ext>
            </a:extLst>
          </p:cNvPr>
          <p:cNvSpPr/>
          <p:nvPr/>
        </p:nvSpPr>
        <p:spPr>
          <a:xfrm rot="16200000">
            <a:off x="8152599" y="2348860"/>
            <a:ext cx="114673" cy="965439"/>
          </a:xfrm>
          <a:prstGeom prst="leftBrace">
            <a:avLst>
              <a:gd name="adj1" fmla="val 94164"/>
              <a:gd name="adj2" fmla="val 50000"/>
            </a:avLst>
          </a:prstGeom>
          <a:ln w="15875">
            <a:solidFill>
              <a:schemeClr val="tx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09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3946A2-3DD7-8D4D-BF64-2D42E29E7432}"/>
              </a:ext>
            </a:extLst>
          </p:cNvPr>
          <p:cNvSpPr txBox="1"/>
          <p:nvPr/>
        </p:nvSpPr>
        <p:spPr>
          <a:xfrm>
            <a:off x="2310346" y="5866022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 u="sng"/>
            </a:lvl1pPr>
          </a:lstStyle>
          <a:p>
            <a:r>
              <a:rPr lang="zh-CN" altLang="en-US" dirty="0"/>
              <a:t>扩大训练集，增强泛化性，可以处理图谱中没有的实体</a:t>
            </a: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602BA4C2-EF99-4343-9AB7-EA1A2B54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76" y="1958259"/>
            <a:ext cx="6519044" cy="340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00AA0F1-3F22-5E40-9BF0-067D048D6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7" y="1944549"/>
            <a:ext cx="7437380" cy="34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占位符 58">
            <a:extLst>
              <a:ext uri="{FF2B5EF4-FFF2-40B4-BE49-F238E27FC236}">
                <a16:creationId xmlns:a16="http://schemas.microsoft.com/office/drawing/2014/main" id="{4F27EDE1-9795-6A4B-8B42-10512196A543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ColNet: Embedding the Semantics of Web Tables for Column Type Prediction</a:t>
            </a:r>
            <a:endParaRPr lang="en-US" altLang="zh-CN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80B271-0200-9E49-8788-621CCDD460F0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占位符 8">
            <a:extLst>
              <a:ext uri="{FF2B5EF4-FFF2-40B4-BE49-F238E27FC236}">
                <a16:creationId xmlns:a16="http://schemas.microsoft.com/office/drawing/2014/main" id="{08C05E96-C9BB-A440-AFC5-9843F1165940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训练和迁移学习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9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940" y="2329642"/>
            <a:ext cx="7013987" cy="1722291"/>
          </a:xfrm>
        </p:spPr>
        <p:txBody>
          <a:bodyPr/>
          <a:lstStyle/>
          <a:p>
            <a:pPr algn="l"/>
            <a:r>
              <a:rPr lang="en-US" altLang="zh-CN" sz="3200" b="0" dirty="0">
                <a:solidFill>
                  <a:srgbClr val="445437"/>
                </a:solidFill>
              </a:rPr>
              <a:t>Learning Semantic Annotations </a:t>
            </a:r>
            <a:r>
              <a:rPr lang="en-US" altLang="zh-CN" sz="2400" b="0" dirty="0">
                <a:solidFill>
                  <a:srgbClr val="445437"/>
                </a:solidFill>
              </a:rPr>
              <a:t>for</a:t>
            </a:r>
            <a:r>
              <a:rPr lang="en-US" altLang="zh-CN" sz="2800" b="0" dirty="0">
                <a:solidFill>
                  <a:srgbClr val="445437"/>
                </a:solidFill>
              </a:rPr>
              <a:t> </a:t>
            </a:r>
            <a:r>
              <a:rPr lang="en-US" altLang="zh-CN" sz="3600" b="0" dirty="0">
                <a:solidFill>
                  <a:srgbClr val="445437"/>
                </a:solidFill>
              </a:rPr>
              <a:t>Tabular Data</a:t>
            </a:r>
            <a:endParaRPr lang="en-US" altLang="zh-CN" sz="2800" b="0" dirty="0">
              <a:solidFill>
                <a:srgbClr val="445437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8FD7E5-B6D2-3647-9151-E4FD470A56A7}"/>
              </a:ext>
            </a:extLst>
          </p:cNvPr>
          <p:cNvSpPr/>
          <p:nvPr/>
        </p:nvSpPr>
        <p:spPr>
          <a:xfrm>
            <a:off x="3614569" y="3429000"/>
            <a:ext cx="1764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IJCAI 2019</a:t>
            </a:r>
            <a:endParaRPr lang="en-US" altLang="zh-CN" i="1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43A5FA-CDBC-9D43-A0E0-F66A224D2B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781" y="4147766"/>
            <a:ext cx="1598602" cy="1735995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720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65537BED-548E-5747-A2B3-A2FAB9CAA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96822"/>
              </p:ext>
            </p:extLst>
          </p:nvPr>
        </p:nvGraphicFramePr>
        <p:xfrm>
          <a:off x="1830070" y="2225818"/>
          <a:ext cx="5130476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385">
                  <a:extLst>
                    <a:ext uri="{9D8B030D-6E8A-4147-A177-3AD203B41FA5}">
                      <a16:colId xmlns:a16="http://schemas.microsoft.com/office/drawing/2014/main" val="3756033789"/>
                    </a:ext>
                  </a:extLst>
                </a:gridCol>
                <a:gridCol w="1124793">
                  <a:extLst>
                    <a:ext uri="{9D8B030D-6E8A-4147-A177-3AD203B41FA5}">
                      <a16:colId xmlns:a16="http://schemas.microsoft.com/office/drawing/2014/main" val="2395912443"/>
                    </a:ext>
                  </a:extLst>
                </a:gridCol>
                <a:gridCol w="1310910">
                  <a:extLst>
                    <a:ext uri="{9D8B030D-6E8A-4147-A177-3AD203B41FA5}">
                      <a16:colId xmlns:a16="http://schemas.microsoft.com/office/drawing/2014/main" val="2731400406"/>
                    </a:ext>
                  </a:extLst>
                </a:gridCol>
                <a:gridCol w="825388">
                  <a:extLst>
                    <a:ext uri="{9D8B030D-6E8A-4147-A177-3AD203B41FA5}">
                      <a16:colId xmlns:a16="http://schemas.microsoft.com/office/drawing/2014/main" val="388498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杰里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韦斯特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教父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洛杉矶湖人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得分后卫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769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卡里姆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阿卜杜勒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贾巴尔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天勾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密尔沃基雄鹿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中锋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889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威尔特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张伯伦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篮球皇帝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洛杉矶湖人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6890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里克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巴里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得分机器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金州勇士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得分后卫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4778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比尔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沃顿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大红巨水母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波士顿凯尔特人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中锋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4284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丹尼斯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约翰逊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西雅图超音速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组织后卫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1136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迈克尔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乔丹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飞人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芝加哥公牛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得分后卫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916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查尔斯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巴克利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空中飞猪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菲尼克斯太阳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大前锋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359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哈基姆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奥拉朱旺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休斯敦火箭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54380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09293866-C101-4D4C-BF94-D4FAC8C61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53701"/>
              </p:ext>
            </p:extLst>
          </p:nvPr>
        </p:nvGraphicFramePr>
        <p:xfrm>
          <a:off x="9333149" y="2225818"/>
          <a:ext cx="1136273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273">
                  <a:extLst>
                    <a:ext uri="{9D8B030D-6E8A-4147-A177-3AD203B41FA5}">
                      <a16:colId xmlns:a16="http://schemas.microsoft.com/office/drawing/2014/main" val="356381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球员 </a:t>
                      </a:r>
                      <a:r>
                        <a:rPr lang="zh-CN" altLang="en-US" sz="1200" u="none" strike="noStrike" dirty="0">
                          <a:effectLst/>
                        </a:rPr>
                        <a:t>✗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5397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国籍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370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运动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77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图书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7783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别名 </a:t>
                      </a:r>
                      <a:r>
                        <a:rPr lang="zh-CN" altLang="en-US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0759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球队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9001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物理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541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鸟类 </a:t>
                      </a:r>
                      <a:r>
                        <a:rPr lang="zh-CN" altLang="en-US" sz="1200" u="none" strike="noStrike" dirty="0">
                          <a:effectLst/>
                        </a:rPr>
                        <a:t>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8150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电影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281803"/>
                  </a:ext>
                </a:extLst>
              </a:tr>
            </a:tbl>
          </a:graphicData>
        </a:graphic>
      </p:graphicFrame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5934C7B6-1266-3944-B68F-5C2D8C5DE7C5}"/>
              </a:ext>
            </a:extLst>
          </p:cNvPr>
          <p:cNvCxnSpPr>
            <a:cxnSpLocks/>
            <a:stCxn id="49" idx="0"/>
            <a:endCxn id="62" idx="0"/>
          </p:cNvCxnSpPr>
          <p:nvPr/>
        </p:nvCxnSpPr>
        <p:spPr>
          <a:xfrm rot="5400000" flipH="1" flipV="1">
            <a:off x="6994914" y="711366"/>
            <a:ext cx="12700" cy="3028905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FB1248D-369E-3F4B-A55A-548D094C184C}"/>
              </a:ext>
            </a:extLst>
          </p:cNvPr>
          <p:cNvSpPr txBox="1"/>
          <p:nvPr/>
        </p:nvSpPr>
        <p:spPr>
          <a:xfrm>
            <a:off x="4824159" y="2225818"/>
            <a:ext cx="131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D921402-8478-CB40-B6E0-E9FF0ABA1CF3}"/>
              </a:ext>
            </a:extLst>
          </p:cNvPr>
          <p:cNvSpPr txBox="1"/>
          <p:nvPr/>
        </p:nvSpPr>
        <p:spPr>
          <a:xfrm>
            <a:off x="3695908" y="2225818"/>
            <a:ext cx="11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58" name="曲线连接符 57">
            <a:extLst>
              <a:ext uri="{FF2B5EF4-FFF2-40B4-BE49-F238E27FC236}">
                <a16:creationId xmlns:a16="http://schemas.microsoft.com/office/drawing/2014/main" id="{3EA91FA0-316B-B140-8430-2FD7EC674C7F}"/>
              </a:ext>
            </a:extLst>
          </p:cNvPr>
          <p:cNvCxnSpPr>
            <a:cxnSpLocks/>
            <a:stCxn id="57" idx="0"/>
            <a:endCxn id="35" idx="0"/>
          </p:cNvCxnSpPr>
          <p:nvPr/>
        </p:nvCxnSpPr>
        <p:spPr>
          <a:xfrm rot="5400000" flipH="1" flipV="1">
            <a:off x="7080659" y="-594807"/>
            <a:ext cx="12700" cy="5641251"/>
          </a:xfrm>
          <a:prstGeom prst="curvedConnector3">
            <a:avLst>
              <a:gd name="adj1" fmla="val 409565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8E2EE9A4-EF17-9E4B-9C6F-EB1D25CC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06340"/>
              </p:ext>
            </p:extLst>
          </p:nvPr>
        </p:nvGraphicFramePr>
        <p:xfrm>
          <a:off x="7941231" y="2225818"/>
          <a:ext cx="1136273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273">
                  <a:extLst>
                    <a:ext uri="{9D8B030D-6E8A-4147-A177-3AD203B41FA5}">
                      <a16:colId xmlns:a16="http://schemas.microsoft.com/office/drawing/2014/main" val="356381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球员 </a:t>
                      </a:r>
                      <a:r>
                        <a:rPr lang="zh-CN" altLang="en-US" sz="1200" u="none" strike="noStrike" dirty="0">
                          <a:effectLst/>
                        </a:rPr>
                        <a:t>✗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5397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国籍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3701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运动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7786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图书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7783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别名 ✗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0759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球队 </a:t>
                      </a:r>
                      <a:r>
                        <a:rPr lang="zh-CN" altLang="en-US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9001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物理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0541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-简 细体" pitchFamily="2" charset="-128"/>
                          <a:ea typeface="黑体-简 细体" pitchFamily="2" charset="-128"/>
                        </a:rPr>
                        <a:t>鸟类 </a:t>
                      </a:r>
                      <a:r>
                        <a:rPr lang="zh-CN" altLang="en-US" sz="1200" u="none" strike="noStrike" dirty="0">
                          <a:effectLst/>
                        </a:rPr>
                        <a:t>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8150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电影 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281803"/>
                  </a:ext>
                </a:extLst>
              </a:tr>
            </a:tbl>
          </a:graphicData>
        </a:graphic>
      </p:graphicFrame>
      <p:sp>
        <p:nvSpPr>
          <p:cNvPr id="9219" name="文本框 9218">
            <a:extLst>
              <a:ext uri="{FF2B5EF4-FFF2-40B4-BE49-F238E27FC236}">
                <a16:creationId xmlns:a16="http://schemas.microsoft.com/office/drawing/2014/main" id="{BF4DE362-6DA7-7447-A486-81AE7A0C4AF2}"/>
              </a:ext>
            </a:extLst>
          </p:cNvPr>
          <p:cNvSpPr txBox="1"/>
          <p:nvPr/>
        </p:nvSpPr>
        <p:spPr>
          <a:xfrm>
            <a:off x="8562458" y="56660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多分类任务</a:t>
            </a:r>
          </a:p>
        </p:txBody>
      </p:sp>
      <p:sp>
        <p:nvSpPr>
          <p:cNvPr id="15" name="文本占位符 58">
            <a:extLst>
              <a:ext uri="{FF2B5EF4-FFF2-40B4-BE49-F238E27FC236}">
                <a16:creationId xmlns:a16="http://schemas.microsoft.com/office/drawing/2014/main" id="{EDEE07BD-7901-CB42-AD03-D14A48BAF9FA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138ECA-E8C7-3D43-BFA7-26E79E63478F}"/>
              </a:ext>
            </a:extLst>
          </p:cNvPr>
          <p:cNvSpPr txBox="1"/>
          <p:nvPr/>
        </p:nvSpPr>
        <p:spPr>
          <a:xfrm>
            <a:off x="10725067" y="3429000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列</a:t>
            </a:r>
            <a:r>
              <a:rPr lang="zh-CN" altLang="en-US"/>
              <a:t>的类型</a:t>
            </a:r>
            <a:endParaRPr lang="en-US" altLang="zh-CN" dirty="0"/>
          </a:p>
          <a:p>
            <a:r>
              <a:rPr lang="zh-CN" altLang="en-US" dirty="0"/>
              <a:t>互不相交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382F73-9F83-9845-A85F-9D19FBD93FEF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7AF24735-5C37-5B49-91D6-BB2B291043EC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问题定义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57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05495 7.40741E-7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19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23628137-64FA-4C4F-B957-9D4F5146A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6" y="1246727"/>
            <a:ext cx="9282766" cy="32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03C61F-28A7-E14F-8E1A-E1ED129A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68" y="4213883"/>
            <a:ext cx="6232264" cy="245101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3A200A0-321D-8444-996A-84A4CB74A4C8}"/>
              </a:ext>
            </a:extLst>
          </p:cNvPr>
          <p:cNvSpPr/>
          <p:nvPr/>
        </p:nvSpPr>
        <p:spPr>
          <a:xfrm>
            <a:off x="8926307" y="3623975"/>
            <a:ext cx="227180" cy="2271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+</a:t>
            </a:r>
            <a:endParaRPr kumimoji="1" lang="zh-CN" altLang="en-US" sz="24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F0EFADC-335A-1F41-8898-8739BB69C43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874136" y="3737565"/>
            <a:ext cx="2052171" cy="4763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C10B046-E970-6C40-806E-0A55FBD3337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8049852" y="3817885"/>
            <a:ext cx="909725" cy="395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FAE9B91-998B-2542-94E4-050B066F07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9153487" y="3737565"/>
            <a:ext cx="1196438" cy="5095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3490989-B560-D942-95F8-574F1539A63B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9120217" y="3817885"/>
            <a:ext cx="357270" cy="429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C6A81030-FBD0-F740-97C4-F495AC2829A1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6137883" y="721960"/>
            <a:ext cx="1024161" cy="477986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58">
            <a:extLst>
              <a:ext uri="{FF2B5EF4-FFF2-40B4-BE49-F238E27FC236}">
                <a16:creationId xmlns:a16="http://schemas.microsoft.com/office/drawing/2014/main" id="{9EA9667A-CF2D-0143-B87A-B1AF269AA598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1A43A-B8CA-4D4D-BBBF-807C1586B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" y="2890087"/>
            <a:ext cx="4979927" cy="370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1B7F3DA-9E03-7B43-961C-41E53CC0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4" y="990189"/>
            <a:ext cx="6491730" cy="399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A8DE9F41-0B15-944A-BB26-7C043AE53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993" y="1692178"/>
            <a:ext cx="1833907" cy="28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6756C8E-5F48-294A-9876-DC3CA05D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83" y="4882398"/>
            <a:ext cx="6924629" cy="171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340AD6-5ED4-5A48-91FF-95AAC4CC5BE5}"/>
              </a:ext>
            </a:extLst>
          </p:cNvPr>
          <p:cNvSpPr/>
          <p:nvPr/>
        </p:nvSpPr>
        <p:spPr>
          <a:xfrm>
            <a:off x="2331720" y="1119912"/>
            <a:ext cx="1671320" cy="323137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650697-4BBF-4E45-A2F2-4ECE4FE32B39}"/>
              </a:ext>
            </a:extLst>
          </p:cNvPr>
          <p:cNvSpPr/>
          <p:nvPr/>
        </p:nvSpPr>
        <p:spPr>
          <a:xfrm>
            <a:off x="746233" y="1442432"/>
            <a:ext cx="6295697" cy="796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5D7BA5DA-09BE-2E4D-9F37-D2E2A79FBEB3}"/>
              </a:ext>
            </a:extLst>
          </p:cNvPr>
          <p:cNvCxnSpPr>
            <a:cxnSpLocks/>
            <a:stCxn id="3" idx="0"/>
            <a:endCxn id="10245" idx="0"/>
          </p:cNvCxnSpPr>
          <p:nvPr/>
        </p:nvCxnSpPr>
        <p:spPr>
          <a:xfrm rot="16200000" flipH="1">
            <a:off x="6598530" y="-2311238"/>
            <a:ext cx="572266" cy="7434567"/>
          </a:xfrm>
          <a:prstGeom prst="curvedConnector3">
            <a:avLst>
              <a:gd name="adj1" fmla="val -104228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6A5DEF25-9DEE-8640-81AE-3D2D1093B2C7}"/>
              </a:ext>
            </a:extLst>
          </p:cNvPr>
          <p:cNvCxnSpPr>
            <a:cxnSpLocks/>
            <a:stCxn id="25" idx="3"/>
            <a:endCxn id="10246" idx="0"/>
          </p:cNvCxnSpPr>
          <p:nvPr/>
        </p:nvCxnSpPr>
        <p:spPr>
          <a:xfrm>
            <a:off x="7041930" y="1840568"/>
            <a:ext cx="1485068" cy="3041830"/>
          </a:xfrm>
          <a:prstGeom prst="curvedConnector2">
            <a:avLst/>
          </a:prstGeom>
          <a:noFill/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58">
            <a:extLst>
              <a:ext uri="{FF2B5EF4-FFF2-40B4-BE49-F238E27FC236}">
                <a16:creationId xmlns:a16="http://schemas.microsoft.com/office/drawing/2014/main" id="{07911E6A-AE35-8E49-B62E-1E4432B4BA64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</p:spTree>
    <p:extLst>
      <p:ext uri="{BB962C8B-B14F-4D97-AF65-F5344CB8AC3E}">
        <p14:creationId xmlns:p14="http://schemas.microsoft.com/office/powerpoint/2010/main" val="131137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EEAFBA7-4A34-1342-9A4E-E53ADBD99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3629"/>
              </p:ext>
            </p:extLst>
          </p:nvPr>
        </p:nvGraphicFramePr>
        <p:xfrm>
          <a:off x="3424621" y="3015932"/>
          <a:ext cx="2135352" cy="158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38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  <a:tr h="5280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901701"/>
                  </a:ext>
                </a:extLst>
              </a:tr>
              <a:tr h="5280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1979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2FFB743-032B-1B4B-81C2-108D1A433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235973"/>
              </p:ext>
            </p:extLst>
          </p:nvPr>
        </p:nvGraphicFramePr>
        <p:xfrm>
          <a:off x="3424621" y="1436909"/>
          <a:ext cx="2135352" cy="1056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38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901701"/>
                  </a:ext>
                </a:extLst>
              </a:tr>
            </a:tbl>
          </a:graphicData>
        </a:graphic>
      </p:graphicFrame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1588814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F94721D8-90EA-E74E-B033-0310BE13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140620"/>
            <a:ext cx="2218380" cy="36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A741405C-008A-FF4B-BED5-14D58ECD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8" y="5692888"/>
            <a:ext cx="7672489" cy="6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6AB53F4-B65A-0F4E-814E-5754CD01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52152"/>
              </p:ext>
            </p:extLst>
          </p:nvPr>
        </p:nvGraphicFramePr>
        <p:xfrm>
          <a:off x="3224924" y="1146123"/>
          <a:ext cx="2135352" cy="1056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38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90170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130B7EF-2D3E-2A41-A759-ED86E9E67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04253"/>
              </p:ext>
            </p:extLst>
          </p:nvPr>
        </p:nvGraphicFramePr>
        <p:xfrm>
          <a:off x="3224924" y="2725146"/>
          <a:ext cx="2135352" cy="158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38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33838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901701"/>
                  </a:ext>
                </a:extLst>
              </a:tr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1979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6E6F19C-6851-E245-80F3-2BC3CEABA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07818"/>
              </p:ext>
            </p:extLst>
          </p:nvPr>
        </p:nvGraphicFramePr>
        <p:xfrm>
          <a:off x="6921062" y="5084645"/>
          <a:ext cx="4233600" cy="52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7160408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26317385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57943274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950544877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FE34A7-A3B2-EF42-B647-3F6BCD29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75262"/>
              </p:ext>
            </p:extLst>
          </p:nvPr>
        </p:nvGraphicFramePr>
        <p:xfrm>
          <a:off x="6768662" y="4932245"/>
          <a:ext cx="4233600" cy="52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7160408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26317385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57943274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950544877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</a:tbl>
          </a:graphicData>
        </a:graphic>
      </p:graphicFrame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0E1D0E8-A8A1-4542-87D5-6A5B4458B19E}"/>
              </a:ext>
            </a:extLst>
          </p:cNvPr>
          <p:cNvCxnSpPr>
            <a:cxnSpLocks/>
          </p:cNvCxnSpPr>
          <p:nvPr/>
        </p:nvCxnSpPr>
        <p:spPr>
          <a:xfrm>
            <a:off x="5704117" y="3611986"/>
            <a:ext cx="42641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3D8B07D-CB77-BA4A-ABFA-A1DE73D977E9}"/>
              </a:ext>
            </a:extLst>
          </p:cNvPr>
          <p:cNvCxnSpPr>
            <a:cxnSpLocks/>
          </p:cNvCxnSpPr>
          <p:nvPr/>
        </p:nvCxnSpPr>
        <p:spPr>
          <a:xfrm flipV="1">
            <a:off x="10236638" y="4092603"/>
            <a:ext cx="0" cy="4332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DCA66068-8D5C-A84D-8BEC-716739810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89080"/>
              </p:ext>
            </p:extLst>
          </p:nvPr>
        </p:nvGraphicFramePr>
        <p:xfrm>
          <a:off x="6274677" y="3347976"/>
          <a:ext cx="5292000" cy="52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7160408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57943274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950544877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3474414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81676024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119571683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74A2198F-F371-E441-80EE-D9085D68938D}"/>
              </a:ext>
            </a:extLst>
          </p:cNvPr>
          <p:cNvSpPr txBox="1"/>
          <p:nvPr/>
        </p:nvSpPr>
        <p:spPr>
          <a:xfrm>
            <a:off x="8597511" y="38770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拼接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837F270-F994-664F-BF55-DB1F7DB5D577}"/>
              </a:ext>
            </a:extLst>
          </p:cNvPr>
          <p:cNvCxnSpPr>
            <a:cxnSpLocks/>
          </p:cNvCxnSpPr>
          <p:nvPr/>
        </p:nvCxnSpPr>
        <p:spPr>
          <a:xfrm flipV="1">
            <a:off x="8920676" y="2492951"/>
            <a:ext cx="0" cy="6654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903D106-6EF3-8147-B34C-FBCDAC0030A1}"/>
              </a:ext>
            </a:extLst>
          </p:cNvPr>
          <p:cNvSpPr txBox="1"/>
          <p:nvPr/>
        </p:nvSpPr>
        <p:spPr>
          <a:xfrm>
            <a:off x="9120373" y="275386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FC+SoftMax</a:t>
            </a:r>
            <a:endParaRPr kumimoji="1" lang="zh-CN" altLang="en-US" dirty="0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1C94086F-AEC6-0E4A-BB2D-4AC5C86A7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39411"/>
              </p:ext>
            </p:extLst>
          </p:nvPr>
        </p:nvGraphicFramePr>
        <p:xfrm>
          <a:off x="6274677" y="1775312"/>
          <a:ext cx="5292000" cy="52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7160408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57943274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950544877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3474414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81676024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119571683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EEBB7F76-EA45-AF4B-B31F-81E6E8CAE167}"/>
              </a:ext>
            </a:extLst>
          </p:cNvPr>
          <p:cNvSpPr txBox="1"/>
          <p:nvPr/>
        </p:nvSpPr>
        <p:spPr>
          <a:xfrm>
            <a:off x="6185395" y="1397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球员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96935D4-8A55-E84F-B9D9-B8221F84F7A5}"/>
              </a:ext>
            </a:extLst>
          </p:cNvPr>
          <p:cNvSpPr txBox="1"/>
          <p:nvPr/>
        </p:nvSpPr>
        <p:spPr>
          <a:xfrm>
            <a:off x="6768662" y="1394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633006-10B9-2C41-AC98-331D5D6EABCE}"/>
              </a:ext>
            </a:extLst>
          </p:cNvPr>
          <p:cNvSpPr txBox="1"/>
          <p:nvPr/>
        </p:nvSpPr>
        <p:spPr>
          <a:xfrm>
            <a:off x="8880152" y="1404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运动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23F7FD5-5B97-5944-B6F2-8D67B8049EC5}"/>
              </a:ext>
            </a:extLst>
          </p:cNvPr>
          <p:cNvSpPr txBox="1"/>
          <p:nvPr/>
        </p:nvSpPr>
        <p:spPr>
          <a:xfrm>
            <a:off x="9413241" y="140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别名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6ABB80-0F19-F043-9677-6F0B0032621D}"/>
              </a:ext>
            </a:extLst>
          </p:cNvPr>
          <p:cNvSpPr txBox="1"/>
          <p:nvPr/>
        </p:nvSpPr>
        <p:spPr>
          <a:xfrm>
            <a:off x="10236638" y="14369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···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D5CE01-D9A7-0244-967C-DBD66581C02A}"/>
              </a:ext>
            </a:extLst>
          </p:cNvPr>
          <p:cNvSpPr txBox="1"/>
          <p:nvPr/>
        </p:nvSpPr>
        <p:spPr>
          <a:xfrm>
            <a:off x="7881387" y="14369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···</a:t>
            </a:r>
            <a:endParaRPr kumimoji="1"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E88FDEE-E2A0-5C45-9512-54AD1F8CC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414" y="874735"/>
            <a:ext cx="991476" cy="518976"/>
          </a:xfrm>
          <a:prstGeom prst="rect">
            <a:avLst/>
          </a:prstGeom>
        </p:spPr>
      </p:pic>
      <p:sp>
        <p:nvSpPr>
          <p:cNvPr id="30" name="文本占位符 58">
            <a:extLst>
              <a:ext uri="{FF2B5EF4-FFF2-40B4-BE49-F238E27FC236}">
                <a16:creationId xmlns:a16="http://schemas.microsoft.com/office/drawing/2014/main" id="{7425AD2C-D197-1048-B369-EC0025DFB9C4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F71E2B7-A5F5-7149-A394-CE11C4F0207A}"/>
              </a:ext>
            </a:extLst>
          </p:cNvPr>
          <p:cNvCxnSpPr>
            <a:cxnSpLocks/>
          </p:cNvCxnSpPr>
          <p:nvPr/>
        </p:nvCxnSpPr>
        <p:spPr>
          <a:xfrm flipH="1">
            <a:off x="598213" y="4924628"/>
            <a:ext cx="526655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BF77640-1D22-5F40-9320-91010D065B9F}"/>
              </a:ext>
            </a:extLst>
          </p:cNvPr>
          <p:cNvCxnSpPr>
            <a:cxnSpLocks/>
          </p:cNvCxnSpPr>
          <p:nvPr/>
        </p:nvCxnSpPr>
        <p:spPr>
          <a:xfrm>
            <a:off x="5864772" y="4309209"/>
            <a:ext cx="1" cy="62303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61BA539-E9C0-1049-869E-13A5CCADA980}"/>
              </a:ext>
            </a:extLst>
          </p:cNvPr>
          <p:cNvCxnSpPr>
            <a:cxnSpLocks/>
          </p:cNvCxnSpPr>
          <p:nvPr/>
        </p:nvCxnSpPr>
        <p:spPr>
          <a:xfrm>
            <a:off x="5864772" y="4309209"/>
            <a:ext cx="305590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DA5B13C-8452-4A40-8594-32D220629144}"/>
              </a:ext>
            </a:extLst>
          </p:cNvPr>
          <p:cNvCxnSpPr>
            <a:cxnSpLocks/>
          </p:cNvCxnSpPr>
          <p:nvPr/>
        </p:nvCxnSpPr>
        <p:spPr>
          <a:xfrm>
            <a:off x="8920676" y="3195576"/>
            <a:ext cx="0" cy="11098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55B0568-DD78-9744-BE3D-78FA0250D2C7}"/>
              </a:ext>
            </a:extLst>
          </p:cNvPr>
          <p:cNvCxnSpPr>
            <a:cxnSpLocks/>
          </p:cNvCxnSpPr>
          <p:nvPr/>
        </p:nvCxnSpPr>
        <p:spPr>
          <a:xfrm>
            <a:off x="5864772" y="3195576"/>
            <a:ext cx="305590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DFA01043-8EAC-634F-93EB-6FD42327302E}"/>
              </a:ext>
            </a:extLst>
          </p:cNvPr>
          <p:cNvCxnSpPr>
            <a:cxnSpLocks/>
          </p:cNvCxnSpPr>
          <p:nvPr/>
        </p:nvCxnSpPr>
        <p:spPr>
          <a:xfrm>
            <a:off x="5864771" y="961342"/>
            <a:ext cx="1" cy="22380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32394F9-610F-704B-9D2D-1FF5C73F3AE4}"/>
              </a:ext>
            </a:extLst>
          </p:cNvPr>
          <p:cNvCxnSpPr>
            <a:cxnSpLocks/>
          </p:cNvCxnSpPr>
          <p:nvPr/>
        </p:nvCxnSpPr>
        <p:spPr>
          <a:xfrm flipH="1">
            <a:off x="591644" y="961342"/>
            <a:ext cx="526655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C579392-0569-2B46-B615-09707D1C5AB4}"/>
              </a:ext>
            </a:extLst>
          </p:cNvPr>
          <p:cNvCxnSpPr>
            <a:cxnSpLocks/>
          </p:cNvCxnSpPr>
          <p:nvPr/>
        </p:nvCxnSpPr>
        <p:spPr>
          <a:xfrm flipV="1">
            <a:off x="585076" y="961342"/>
            <a:ext cx="13138" cy="397048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AF6A86C-8D68-404B-8F26-AEFE47D42E30}"/>
              </a:ext>
            </a:extLst>
          </p:cNvPr>
          <p:cNvCxnSpPr>
            <a:cxnSpLocks/>
          </p:cNvCxnSpPr>
          <p:nvPr/>
        </p:nvCxnSpPr>
        <p:spPr>
          <a:xfrm>
            <a:off x="8916435" y="3195576"/>
            <a:ext cx="308743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967620B5-FA1C-B14A-8C10-545C7FB4A9FB}"/>
              </a:ext>
            </a:extLst>
          </p:cNvPr>
          <p:cNvCxnSpPr>
            <a:cxnSpLocks/>
          </p:cNvCxnSpPr>
          <p:nvPr/>
        </p:nvCxnSpPr>
        <p:spPr>
          <a:xfrm>
            <a:off x="12003869" y="3195576"/>
            <a:ext cx="0" cy="32226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C8B464F-D9C8-934C-962F-CCD365A7AA8F}"/>
              </a:ext>
            </a:extLst>
          </p:cNvPr>
          <p:cNvCxnSpPr>
            <a:cxnSpLocks/>
          </p:cNvCxnSpPr>
          <p:nvPr/>
        </p:nvCxnSpPr>
        <p:spPr>
          <a:xfrm flipH="1">
            <a:off x="4109545" y="6418264"/>
            <a:ext cx="789432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65CD8EC6-4B39-9D4F-ACDB-6EFE23F6F63C}"/>
              </a:ext>
            </a:extLst>
          </p:cNvPr>
          <p:cNvCxnSpPr>
            <a:cxnSpLocks/>
          </p:cNvCxnSpPr>
          <p:nvPr/>
        </p:nvCxnSpPr>
        <p:spPr>
          <a:xfrm>
            <a:off x="4086102" y="5460266"/>
            <a:ext cx="0" cy="95799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87FFC34-BC20-CE4F-8FD5-C1729BBF44CC}"/>
              </a:ext>
            </a:extLst>
          </p:cNvPr>
          <p:cNvCxnSpPr>
            <a:cxnSpLocks/>
          </p:cNvCxnSpPr>
          <p:nvPr/>
        </p:nvCxnSpPr>
        <p:spPr>
          <a:xfrm>
            <a:off x="4109545" y="5460266"/>
            <a:ext cx="216513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121393E-DE2D-764E-9116-D0898E2CC88F}"/>
              </a:ext>
            </a:extLst>
          </p:cNvPr>
          <p:cNvCxnSpPr>
            <a:cxnSpLocks/>
          </p:cNvCxnSpPr>
          <p:nvPr/>
        </p:nvCxnSpPr>
        <p:spPr>
          <a:xfrm>
            <a:off x="6274677" y="4742422"/>
            <a:ext cx="1" cy="7178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4529182-2410-FF4C-B5CB-5DE91AC52583}"/>
              </a:ext>
            </a:extLst>
          </p:cNvPr>
          <p:cNvCxnSpPr>
            <a:cxnSpLocks/>
          </p:cNvCxnSpPr>
          <p:nvPr/>
        </p:nvCxnSpPr>
        <p:spPr>
          <a:xfrm flipV="1">
            <a:off x="6274677" y="4742425"/>
            <a:ext cx="2652268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9EF0F41-E137-184D-99AC-E4EFEBAE5F7B}"/>
              </a:ext>
            </a:extLst>
          </p:cNvPr>
          <p:cNvCxnSpPr>
            <a:cxnSpLocks/>
          </p:cNvCxnSpPr>
          <p:nvPr/>
        </p:nvCxnSpPr>
        <p:spPr>
          <a:xfrm>
            <a:off x="8926945" y="4313018"/>
            <a:ext cx="0" cy="4294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6" name="文本框 11275">
            <a:extLst>
              <a:ext uri="{FF2B5EF4-FFF2-40B4-BE49-F238E27FC236}">
                <a16:creationId xmlns:a16="http://schemas.microsoft.com/office/drawing/2014/main" id="{E5CC0DA8-D833-E04B-A4A0-F0AC8E249D49}"/>
              </a:ext>
            </a:extLst>
          </p:cNvPr>
          <p:cNvSpPr txBox="1"/>
          <p:nvPr/>
        </p:nvSpPr>
        <p:spPr>
          <a:xfrm>
            <a:off x="1981252" y="531176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行、列特征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048F330-F4FC-B741-8176-71285F55156D}"/>
              </a:ext>
            </a:extLst>
          </p:cNvPr>
          <p:cNvSpPr txBox="1"/>
          <p:nvPr/>
        </p:nvSpPr>
        <p:spPr>
          <a:xfrm>
            <a:off x="10978574" y="14369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</a:t>
            </a:r>
          </a:p>
        </p:txBody>
      </p:sp>
    </p:spTree>
    <p:extLst>
      <p:ext uri="{BB962C8B-B14F-4D97-AF65-F5344CB8AC3E}">
        <p14:creationId xmlns:p14="http://schemas.microsoft.com/office/powerpoint/2010/main" val="141457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9" name="文本占位符 58">
            <a:extLst>
              <a:ext uri="{FF2B5EF4-FFF2-40B4-BE49-F238E27FC236}">
                <a16:creationId xmlns:a16="http://schemas.microsoft.com/office/drawing/2014/main" id="{7FFE85C9-0821-6C47-BA8C-5E7EC33593EA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7A45133-96AD-8443-AAA7-4EFD27D61F22}"/>
              </a:ext>
            </a:extLst>
          </p:cNvPr>
          <p:cNvGrpSpPr/>
          <p:nvPr/>
        </p:nvGrpSpPr>
        <p:grpSpPr>
          <a:xfrm>
            <a:off x="2293288" y="1791146"/>
            <a:ext cx="7605424" cy="4243979"/>
            <a:chOff x="1067309" y="1552910"/>
            <a:chExt cx="7605424" cy="4243979"/>
          </a:xfrm>
        </p:grpSpPr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CBED0755-3554-7B4E-9837-DDF2C0C4357C}"/>
                </a:ext>
              </a:extLst>
            </p:cNvPr>
            <p:cNvSpPr/>
            <p:nvPr/>
          </p:nvSpPr>
          <p:spPr>
            <a:xfrm>
              <a:off x="3674430" y="3096610"/>
              <a:ext cx="1694687" cy="66477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u="sng" dirty="0"/>
                <a:t>? ? ?</a:t>
              </a:r>
              <a:endParaRPr kumimoji="1" lang="zh-CN" altLang="en-US" sz="2000" b="1" u="sng" dirty="0"/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5DB088A3-7093-6F4B-9185-FDC45E6F01FB}"/>
                </a:ext>
              </a:extLst>
            </p:cNvPr>
            <p:cNvSpPr/>
            <p:nvPr/>
          </p:nvSpPr>
          <p:spPr>
            <a:xfrm>
              <a:off x="5077637" y="5132110"/>
              <a:ext cx="1694687" cy="664779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/>
                <a:t>? ? ?</a:t>
              </a:r>
              <a:endParaRPr kumimoji="1" lang="zh-CN" altLang="en-US" sz="2000" dirty="0"/>
            </a:p>
          </p:txBody>
        </p:sp>
        <p:cxnSp>
          <p:nvCxnSpPr>
            <p:cNvPr id="44" name="曲线连接符 43">
              <a:extLst>
                <a:ext uri="{FF2B5EF4-FFF2-40B4-BE49-F238E27FC236}">
                  <a16:creationId xmlns:a16="http://schemas.microsoft.com/office/drawing/2014/main" id="{84BA13FA-C394-AA4C-BE25-0848B0B8D99E}"/>
                </a:ext>
              </a:extLst>
            </p:cNvPr>
            <p:cNvCxnSpPr>
              <a:cxnSpLocks/>
              <a:stCxn id="42" idx="3"/>
              <a:endCxn id="43" idx="0"/>
            </p:cNvCxnSpPr>
            <p:nvPr/>
          </p:nvCxnSpPr>
          <p:spPr>
            <a:xfrm>
              <a:off x="5369117" y="3429000"/>
              <a:ext cx="555864" cy="170311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2FF922B-7867-C747-A6BF-75A8868DFBFD}"/>
                </a:ext>
              </a:extLst>
            </p:cNvPr>
            <p:cNvSpPr txBox="1"/>
            <p:nvPr/>
          </p:nvSpPr>
          <p:spPr>
            <a:xfrm>
              <a:off x="5085073" y="428055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出生于</a:t>
              </a:r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ED61B59A-7805-3C45-9DD2-95EC9684968C}"/>
                </a:ext>
              </a:extLst>
            </p:cNvPr>
            <p:cNvSpPr/>
            <p:nvPr/>
          </p:nvSpPr>
          <p:spPr>
            <a:xfrm>
              <a:off x="1326599" y="4649887"/>
              <a:ext cx="1694687" cy="664779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/>
                <a:t>? ? ?</a:t>
              </a:r>
              <a:endParaRPr kumimoji="1" lang="zh-CN" altLang="en-US" sz="2000" dirty="0"/>
            </a:p>
          </p:txBody>
        </p:sp>
        <p:cxnSp>
          <p:nvCxnSpPr>
            <p:cNvPr id="54" name="曲线连接符 53">
              <a:extLst>
                <a:ext uri="{FF2B5EF4-FFF2-40B4-BE49-F238E27FC236}">
                  <a16:creationId xmlns:a16="http://schemas.microsoft.com/office/drawing/2014/main" id="{00D08658-625B-624F-A552-F67ED0CFED68}"/>
                </a:ext>
              </a:extLst>
            </p:cNvPr>
            <p:cNvCxnSpPr>
              <a:cxnSpLocks/>
              <a:stCxn id="42" idx="1"/>
              <a:endCxn id="53" idx="0"/>
            </p:cNvCxnSpPr>
            <p:nvPr/>
          </p:nvCxnSpPr>
          <p:spPr>
            <a:xfrm rot="10800000" flipV="1">
              <a:off x="2173944" y="3428999"/>
              <a:ext cx="1500487" cy="1220887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47790684-97EB-0549-ADF5-3C6129BBE948}"/>
                </a:ext>
              </a:extLst>
            </p:cNvPr>
            <p:cNvSpPr/>
            <p:nvPr/>
          </p:nvSpPr>
          <p:spPr>
            <a:xfrm>
              <a:off x="6823509" y="1552910"/>
              <a:ext cx="1694687" cy="664779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/>
                <a:t>? ? ?</a:t>
              </a:r>
              <a:endParaRPr kumimoji="1" lang="zh-CN" altLang="en-US" sz="2000" dirty="0"/>
            </a:p>
          </p:txBody>
        </p:sp>
        <p:cxnSp>
          <p:nvCxnSpPr>
            <p:cNvPr id="57" name="曲线连接符 56">
              <a:extLst>
                <a:ext uri="{FF2B5EF4-FFF2-40B4-BE49-F238E27FC236}">
                  <a16:creationId xmlns:a16="http://schemas.microsoft.com/office/drawing/2014/main" id="{E19E6B30-A280-CC44-B8B0-EC8E9B163CC7}"/>
                </a:ext>
              </a:extLst>
            </p:cNvPr>
            <p:cNvCxnSpPr>
              <a:cxnSpLocks/>
              <a:stCxn id="42" idx="0"/>
              <a:endCxn id="56" idx="1"/>
            </p:cNvCxnSpPr>
            <p:nvPr/>
          </p:nvCxnSpPr>
          <p:spPr>
            <a:xfrm rot="5400000" flipH="1" flipV="1">
              <a:off x="5066986" y="1340088"/>
              <a:ext cx="1211310" cy="2301735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CDC9B1D-612F-0648-A0A7-DCEE9B714460}"/>
                </a:ext>
              </a:extLst>
            </p:cNvPr>
            <p:cNvSpPr txBox="1"/>
            <p:nvPr/>
          </p:nvSpPr>
          <p:spPr>
            <a:xfrm>
              <a:off x="5426869" y="22198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身高</a:t>
              </a:r>
            </a:p>
          </p:txBody>
        </p:sp>
        <p:sp>
          <p:nvSpPr>
            <p:cNvPr id="64" name="圆角矩形 63">
              <a:extLst>
                <a:ext uri="{FF2B5EF4-FFF2-40B4-BE49-F238E27FC236}">
                  <a16:creationId xmlns:a16="http://schemas.microsoft.com/office/drawing/2014/main" id="{FDEAB1AD-168F-0B4D-B88B-D06E88CD1226}"/>
                </a:ext>
              </a:extLst>
            </p:cNvPr>
            <p:cNvSpPr/>
            <p:nvPr/>
          </p:nvSpPr>
          <p:spPr>
            <a:xfrm>
              <a:off x="6978046" y="4746734"/>
              <a:ext cx="1694687" cy="664779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/>
                <a:t>? ? ?</a:t>
              </a:r>
              <a:endParaRPr kumimoji="1" lang="zh-CN" altLang="en-US" sz="2000" dirty="0"/>
            </a:p>
          </p:txBody>
        </p:sp>
        <p:cxnSp>
          <p:nvCxnSpPr>
            <p:cNvPr id="65" name="曲线连接符 64">
              <a:extLst>
                <a:ext uri="{FF2B5EF4-FFF2-40B4-BE49-F238E27FC236}">
                  <a16:creationId xmlns:a16="http://schemas.microsoft.com/office/drawing/2014/main" id="{0425164C-3E89-554A-9AFC-E85A10968861}"/>
                </a:ext>
              </a:extLst>
            </p:cNvPr>
            <p:cNvCxnSpPr>
              <a:cxnSpLocks/>
              <a:stCxn id="42" idx="3"/>
              <a:endCxn id="64" idx="0"/>
            </p:cNvCxnSpPr>
            <p:nvPr/>
          </p:nvCxnSpPr>
          <p:spPr>
            <a:xfrm>
              <a:off x="5369117" y="3429000"/>
              <a:ext cx="2456273" cy="1317734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22F9A70-C022-C645-8CC5-89E8A9F90047}"/>
                </a:ext>
              </a:extLst>
            </p:cNvPr>
            <p:cNvSpPr txBox="1"/>
            <p:nvPr/>
          </p:nvSpPr>
          <p:spPr>
            <a:xfrm>
              <a:off x="7063803" y="35454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场均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7DA80D5-96A1-6040-B354-338A092F31E8}"/>
                </a:ext>
              </a:extLst>
            </p:cNvPr>
            <p:cNvSpPr txBox="1"/>
            <p:nvPr/>
          </p:nvSpPr>
          <p:spPr>
            <a:xfrm>
              <a:off x="2249164" y="40718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跳高成绩</a:t>
              </a:r>
            </a:p>
          </p:txBody>
        </p:sp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EA02C155-5349-C34E-9F04-CC25F6DF3EB8}"/>
                </a:ext>
              </a:extLst>
            </p:cNvPr>
            <p:cNvSpPr/>
            <p:nvPr/>
          </p:nvSpPr>
          <p:spPr>
            <a:xfrm>
              <a:off x="1067309" y="2217689"/>
              <a:ext cx="1694687" cy="664779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/>
                <a:t>? ? ?</a:t>
              </a:r>
              <a:endParaRPr kumimoji="1" lang="zh-CN" altLang="en-US" sz="2000" dirty="0"/>
            </a:p>
          </p:txBody>
        </p:sp>
        <p:cxnSp>
          <p:nvCxnSpPr>
            <p:cNvPr id="72" name="曲线连接符 71">
              <a:extLst>
                <a:ext uri="{FF2B5EF4-FFF2-40B4-BE49-F238E27FC236}">
                  <a16:creationId xmlns:a16="http://schemas.microsoft.com/office/drawing/2014/main" id="{10F2BB3F-4A90-CF48-A19B-9310854F9D20}"/>
                </a:ext>
              </a:extLst>
            </p:cNvPr>
            <p:cNvCxnSpPr>
              <a:cxnSpLocks/>
              <a:stCxn id="42" idx="0"/>
              <a:endCxn id="71" idx="3"/>
            </p:cNvCxnSpPr>
            <p:nvPr/>
          </p:nvCxnSpPr>
          <p:spPr>
            <a:xfrm rot="16200000" flipV="1">
              <a:off x="3368620" y="1943456"/>
              <a:ext cx="546531" cy="1759778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B5DBC39-7051-B64F-AE71-C0C45E088469}"/>
                </a:ext>
              </a:extLst>
            </p:cNvPr>
            <p:cNvSpPr txBox="1"/>
            <p:nvPr/>
          </p:nvSpPr>
          <p:spPr>
            <a:xfrm>
              <a:off x="3003752" y="21924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篮板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1417C75A-F7E9-684B-8D39-33F931907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85" y="1032319"/>
            <a:ext cx="5747511" cy="545813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1D3DBE6-CA3D-4B4E-9747-CA96A5C7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047" y="1261325"/>
            <a:ext cx="5154703" cy="4937664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52A0F733-BFC9-5047-A69C-E2876D1EF500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0" name="文本占位符 8">
            <a:extLst>
              <a:ext uri="{FF2B5EF4-FFF2-40B4-BE49-F238E27FC236}">
                <a16:creationId xmlns:a16="http://schemas.microsoft.com/office/drawing/2014/main" id="{845FB287-7321-9742-AA6A-0898C7E1D96E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文章思路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08825A-3415-BA43-AA89-CD528D506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86" y="4331679"/>
            <a:ext cx="5867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3026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9" name="文本占位符 58">
            <a:extLst>
              <a:ext uri="{FF2B5EF4-FFF2-40B4-BE49-F238E27FC236}">
                <a16:creationId xmlns:a16="http://schemas.microsoft.com/office/drawing/2014/main" id="{7FFE85C9-0821-6C47-BA8C-5E7EC33593EA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DEAC7F1-DB8B-6749-81D4-1E3A351A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71" y="1714444"/>
            <a:ext cx="4986896" cy="40558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480C63-6873-3847-9BB0-4A0EAA44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77" y="1714444"/>
            <a:ext cx="4750952" cy="40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D64D4F2B-4691-E947-8665-737E6632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9" y="2496312"/>
            <a:ext cx="2862776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29AE5EBC-056D-F34A-A34A-848F7F66F128}"/>
              </a:ext>
            </a:extLst>
          </p:cNvPr>
          <p:cNvSpPr/>
          <p:nvPr/>
        </p:nvSpPr>
        <p:spPr>
          <a:xfrm>
            <a:off x="4831006" y="1060133"/>
            <a:ext cx="1694687" cy="94183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知 识 图 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44B2EC-1DD6-8649-A921-D01F9921FAC7}"/>
              </a:ext>
            </a:extLst>
          </p:cNvPr>
          <p:cNvSpPr txBox="1"/>
          <p:nvPr/>
        </p:nvSpPr>
        <p:spPr>
          <a:xfrm>
            <a:off x="2734056" y="1348740"/>
            <a:ext cx="896112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dist"/>
          </a:lstStyle>
          <a:p>
            <a:r>
              <a:rPr lang="zh-CN" altLang="en-US" dirty="0"/>
              <a:t>张伯伦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853215E-8319-AD4E-8797-D52E19F70891}"/>
              </a:ext>
            </a:extLst>
          </p:cNvPr>
          <p:cNvSpPr txBox="1"/>
          <p:nvPr/>
        </p:nvSpPr>
        <p:spPr>
          <a:xfrm>
            <a:off x="1322325" y="2611535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644AC18C-94CF-9B46-A333-CF7F1BC96871}"/>
              </a:ext>
            </a:extLst>
          </p:cNvPr>
          <p:cNvCxnSpPr>
            <a:cxnSpLocks/>
            <a:stCxn id="36" idx="0"/>
            <a:endCxn id="5" idx="1"/>
          </p:cNvCxnSpPr>
          <p:nvPr/>
        </p:nvCxnSpPr>
        <p:spPr>
          <a:xfrm rot="5400000" flipH="1" flipV="1">
            <a:off x="1656004" y="1533484"/>
            <a:ext cx="1078129" cy="107797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8B71D2A0-8C25-DE4A-AA48-153828D1B5DF}"/>
              </a:ext>
            </a:extLst>
          </p:cNvPr>
          <p:cNvCxnSpPr>
            <a:cxnSpLocks/>
            <a:stCxn id="4" idx="1"/>
            <a:endCxn id="21" idx="1"/>
          </p:cNvCxnSpPr>
          <p:nvPr/>
        </p:nvCxnSpPr>
        <p:spPr>
          <a:xfrm rot="10800000" flipV="1">
            <a:off x="4303454" y="1531049"/>
            <a:ext cx="527553" cy="1385082"/>
          </a:xfrm>
          <a:prstGeom prst="curvedConnector3">
            <a:avLst>
              <a:gd name="adj1" fmla="val 14333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64" name="组合 14363">
            <a:extLst>
              <a:ext uri="{FF2B5EF4-FFF2-40B4-BE49-F238E27FC236}">
                <a16:creationId xmlns:a16="http://schemas.microsoft.com/office/drawing/2014/main" id="{75A38CD2-22E9-E84E-A59E-B6B077F2E851}"/>
              </a:ext>
            </a:extLst>
          </p:cNvPr>
          <p:cNvGrpSpPr/>
          <p:nvPr/>
        </p:nvGrpSpPr>
        <p:grpSpPr>
          <a:xfrm>
            <a:off x="4303453" y="2177467"/>
            <a:ext cx="2730235" cy="1477328"/>
            <a:chOff x="3760375" y="2828835"/>
            <a:chExt cx="2730235" cy="147732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139B47C-D374-6640-AEE5-1CE552327C74}"/>
                </a:ext>
              </a:extLst>
            </p:cNvPr>
            <p:cNvSpPr txBox="1"/>
            <p:nvPr/>
          </p:nvSpPr>
          <p:spPr>
            <a:xfrm>
              <a:off x="3760375" y="2828835"/>
              <a:ext cx="273023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内维尔张伯伦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英国首相</a:t>
              </a:r>
              <a:r>
                <a:rPr lang="en-US" altLang="zh-CN" sz="12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威尔特张伯伦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篮球运动员</a:t>
              </a:r>
              <a:r>
                <a:rPr lang="en-US" altLang="zh-CN" sz="12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乔巴张伯伦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棒球运动员</a:t>
              </a:r>
              <a:r>
                <a:rPr lang="en-US" altLang="zh-CN" sz="12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张伯伦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中国外交官</a:t>
              </a:r>
              <a:r>
                <a:rPr lang="en-US" altLang="zh-CN" sz="12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5B55F03-D64D-AC43-8B95-A11CF5BB1A11}"/>
                </a:ext>
              </a:extLst>
            </p:cNvPr>
            <p:cNvSpPr txBox="1"/>
            <p:nvPr/>
          </p:nvSpPr>
          <p:spPr>
            <a:xfrm>
              <a:off x="3870618" y="3117319"/>
              <a:ext cx="250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 </a:t>
              </a:r>
            </a:p>
          </p:txBody>
        </p:sp>
      </p:grpSp>
      <p:cxnSp>
        <p:nvCxnSpPr>
          <p:cNvPr id="63" name="曲线连接符 62">
            <a:extLst>
              <a:ext uri="{FF2B5EF4-FFF2-40B4-BE49-F238E27FC236}">
                <a16:creationId xmlns:a16="http://schemas.microsoft.com/office/drawing/2014/main" id="{A1DA983C-A03E-274C-8BF5-C22413CA20E8}"/>
              </a:ext>
            </a:extLst>
          </p:cNvPr>
          <p:cNvCxnSpPr>
            <a:cxnSpLocks/>
            <a:stCxn id="62" idx="3"/>
            <a:endCxn id="4" idx="3"/>
          </p:cNvCxnSpPr>
          <p:nvPr/>
        </p:nvCxnSpPr>
        <p:spPr>
          <a:xfrm flipH="1" flipV="1">
            <a:off x="6525693" y="1531049"/>
            <a:ext cx="397751" cy="1119568"/>
          </a:xfrm>
          <a:prstGeom prst="curvedConnector3">
            <a:avLst>
              <a:gd name="adj1" fmla="val -5747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2" name="直线箭头连接符 14341">
            <a:extLst>
              <a:ext uri="{FF2B5EF4-FFF2-40B4-BE49-F238E27FC236}">
                <a16:creationId xmlns:a16="http://schemas.microsoft.com/office/drawing/2014/main" id="{AB4279DD-C628-BF43-9DA3-6484F0E819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3630168" y="1531049"/>
            <a:ext cx="1200838" cy="2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曲线连接符 82">
            <a:extLst>
              <a:ext uri="{FF2B5EF4-FFF2-40B4-BE49-F238E27FC236}">
                <a16:creationId xmlns:a16="http://schemas.microsoft.com/office/drawing/2014/main" id="{F902C7C0-FDA0-F249-B3DD-223D7F0AE996}"/>
              </a:ext>
            </a:extLst>
          </p:cNvPr>
          <p:cNvCxnSpPr>
            <a:cxnSpLocks/>
            <a:stCxn id="4" idx="3"/>
            <a:endCxn id="86" idx="0"/>
          </p:cNvCxnSpPr>
          <p:nvPr/>
        </p:nvCxnSpPr>
        <p:spPr>
          <a:xfrm>
            <a:off x="6525693" y="1531049"/>
            <a:ext cx="3052947" cy="471207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06759CED-6B8A-9447-B623-8A24ABCD6810}"/>
              </a:ext>
            </a:extLst>
          </p:cNvPr>
          <p:cNvSpPr txBox="1"/>
          <p:nvPr/>
        </p:nvSpPr>
        <p:spPr>
          <a:xfrm>
            <a:off x="7706974" y="2002256"/>
            <a:ext cx="3743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张伯伦 ⎯⎯ 效力于 → </a:t>
            </a:r>
            <a:r>
              <a:rPr lang="zh-CN" altLang="en-US" b="1" dirty="0"/>
              <a:t>湖人队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张伯伦 ⎯⎯ 助攻是 → </a:t>
            </a:r>
            <a:r>
              <a:rPr lang="zh-CN" altLang="en-US" b="1" dirty="0"/>
              <a:t>场均</a:t>
            </a:r>
            <a:r>
              <a:rPr lang="en-US" altLang="zh-CN" b="1" dirty="0"/>
              <a:t>8+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张伯伦 ⎯⎯ 职业是 → </a:t>
            </a:r>
            <a:r>
              <a:rPr lang="zh-CN" altLang="en-US" b="1" dirty="0"/>
              <a:t>篮球运动员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B52D6E1-5AA2-6048-9E34-00D9BD12484C}"/>
              </a:ext>
            </a:extLst>
          </p:cNvPr>
          <p:cNvSpPr txBox="1"/>
          <p:nvPr/>
        </p:nvSpPr>
        <p:spPr>
          <a:xfrm>
            <a:off x="10187874" y="1983177"/>
            <a:ext cx="69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101" name="曲线连接符 100">
            <a:extLst>
              <a:ext uri="{FF2B5EF4-FFF2-40B4-BE49-F238E27FC236}">
                <a16:creationId xmlns:a16="http://schemas.microsoft.com/office/drawing/2014/main" id="{DF9A6BAB-7A8B-7C47-B10C-B9CCF5D4D34C}"/>
              </a:ext>
            </a:extLst>
          </p:cNvPr>
          <p:cNvCxnSpPr>
            <a:cxnSpLocks/>
            <a:stCxn id="98" idx="3"/>
            <a:endCxn id="14369" idx="0"/>
          </p:cNvCxnSpPr>
          <p:nvPr/>
        </p:nvCxnSpPr>
        <p:spPr>
          <a:xfrm flipH="1">
            <a:off x="9121143" y="2167843"/>
            <a:ext cx="1762821" cy="1585358"/>
          </a:xfrm>
          <a:prstGeom prst="curvedConnector4">
            <a:avLst>
              <a:gd name="adj1" fmla="val -61824"/>
              <a:gd name="adj2" fmla="val 7996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68F56FE-18B6-A94E-BFBF-8974CB2383A9}"/>
              </a:ext>
            </a:extLst>
          </p:cNvPr>
          <p:cNvSpPr txBox="1"/>
          <p:nvPr/>
        </p:nvSpPr>
        <p:spPr>
          <a:xfrm>
            <a:off x="5000957" y="3816913"/>
            <a:ext cx="1354782" cy="64633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/>
              <a:t>洛杉矶湖人</a:t>
            </a:r>
            <a:endParaRPr lang="en-US" altLang="zh-CN" dirty="0"/>
          </a:p>
          <a:p>
            <a:r>
              <a:rPr kumimoji="1" lang="en-US" altLang="zh-CN" dirty="0"/>
              <a:t>···</a:t>
            </a:r>
            <a:endParaRPr kumimoji="1"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4085AFE-367B-7949-AB52-0E3758DBFF9C}"/>
              </a:ext>
            </a:extLst>
          </p:cNvPr>
          <p:cNvSpPr txBox="1"/>
          <p:nvPr/>
        </p:nvSpPr>
        <p:spPr>
          <a:xfrm>
            <a:off x="2048063" y="2451807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105" name="曲线连接符 104">
            <a:extLst>
              <a:ext uri="{FF2B5EF4-FFF2-40B4-BE49-F238E27FC236}">
                <a16:creationId xmlns:a16="http://schemas.microsoft.com/office/drawing/2014/main" id="{F30F5828-27B9-3D4E-9D57-16DDE271F14D}"/>
              </a:ext>
            </a:extLst>
          </p:cNvPr>
          <p:cNvCxnSpPr>
            <a:cxnSpLocks/>
            <a:stCxn id="103" idx="2"/>
            <a:endCxn id="102" idx="1"/>
          </p:cNvCxnSpPr>
          <p:nvPr/>
        </p:nvCxnSpPr>
        <p:spPr>
          <a:xfrm rot="16200000" flipH="1">
            <a:off x="3031918" y="2171040"/>
            <a:ext cx="1318940" cy="2619138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9" name="决策 14368">
            <a:extLst>
              <a:ext uri="{FF2B5EF4-FFF2-40B4-BE49-F238E27FC236}">
                <a16:creationId xmlns:a16="http://schemas.microsoft.com/office/drawing/2014/main" id="{D7529AAC-15F6-B349-8773-142D171751D7}"/>
              </a:ext>
            </a:extLst>
          </p:cNvPr>
          <p:cNvSpPr/>
          <p:nvPr/>
        </p:nvSpPr>
        <p:spPr>
          <a:xfrm>
            <a:off x="8015229" y="3753201"/>
            <a:ext cx="2211827" cy="781276"/>
          </a:xfrm>
          <a:prstGeom prst="flowChartDecision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 dirty="0"/>
              <a:t>匹配？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63CD5ED-1310-7E4E-8D74-467D69A4FC51}"/>
              </a:ext>
            </a:extLst>
          </p:cNvPr>
          <p:cNvSpPr txBox="1"/>
          <p:nvPr/>
        </p:nvSpPr>
        <p:spPr>
          <a:xfrm>
            <a:off x="9839780" y="2275785"/>
            <a:ext cx="94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5D12743-9959-F640-99C7-0A8D69B83264}"/>
              </a:ext>
            </a:extLst>
          </p:cNvPr>
          <p:cNvSpPr txBox="1"/>
          <p:nvPr/>
        </p:nvSpPr>
        <p:spPr>
          <a:xfrm>
            <a:off x="10272875" y="2460451"/>
            <a:ext cx="94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114" name="曲线连接符 113">
            <a:extLst>
              <a:ext uri="{FF2B5EF4-FFF2-40B4-BE49-F238E27FC236}">
                <a16:creationId xmlns:a16="http://schemas.microsoft.com/office/drawing/2014/main" id="{F88AFE4A-4C08-2F4C-8972-5BFA889A88AB}"/>
              </a:ext>
            </a:extLst>
          </p:cNvPr>
          <p:cNvCxnSpPr>
            <a:cxnSpLocks/>
            <a:stCxn id="110" idx="3"/>
            <a:endCxn id="14369" idx="0"/>
          </p:cNvCxnSpPr>
          <p:nvPr/>
        </p:nvCxnSpPr>
        <p:spPr>
          <a:xfrm flipH="1">
            <a:off x="9121143" y="2460451"/>
            <a:ext cx="1667843" cy="1292750"/>
          </a:xfrm>
          <a:prstGeom prst="curvedConnector4">
            <a:avLst>
              <a:gd name="adj1" fmla="val -57694"/>
              <a:gd name="adj2" fmla="val 6783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曲线连接符 116">
            <a:extLst>
              <a:ext uri="{FF2B5EF4-FFF2-40B4-BE49-F238E27FC236}">
                <a16:creationId xmlns:a16="http://schemas.microsoft.com/office/drawing/2014/main" id="{9954CDE3-B7C6-9F4E-A9B5-E82D91DD97C4}"/>
              </a:ext>
            </a:extLst>
          </p:cNvPr>
          <p:cNvCxnSpPr>
            <a:cxnSpLocks/>
            <a:stCxn id="111" idx="2"/>
            <a:endCxn id="14369" idx="0"/>
          </p:cNvCxnSpPr>
          <p:nvPr/>
        </p:nvCxnSpPr>
        <p:spPr>
          <a:xfrm rot="5400000">
            <a:off x="9472602" y="2478325"/>
            <a:ext cx="923418" cy="1626335"/>
          </a:xfrm>
          <a:prstGeom prst="curvedConnector3">
            <a:avLst>
              <a:gd name="adj1" fmla="val 499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1CFEC61F-B93B-974F-A28B-26CA5B63A2F2}"/>
              </a:ext>
            </a:extLst>
          </p:cNvPr>
          <p:cNvCxnSpPr>
            <a:cxnSpLocks/>
            <a:stCxn id="102" idx="3"/>
            <a:endCxn id="14369" idx="1"/>
          </p:cNvCxnSpPr>
          <p:nvPr/>
        </p:nvCxnSpPr>
        <p:spPr>
          <a:xfrm>
            <a:off x="6355739" y="4140079"/>
            <a:ext cx="1659490" cy="3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表格 166">
            <a:extLst>
              <a:ext uri="{FF2B5EF4-FFF2-40B4-BE49-F238E27FC236}">
                <a16:creationId xmlns:a16="http://schemas.microsoft.com/office/drawing/2014/main" id="{B87D95F6-679D-3A4C-8630-9D2D6082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962071"/>
              </p:ext>
            </p:extLst>
          </p:nvPr>
        </p:nvGraphicFramePr>
        <p:xfrm>
          <a:off x="4657507" y="5166937"/>
          <a:ext cx="5292000" cy="52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00">
                  <a:extLst>
                    <a:ext uri="{9D8B030D-6E8A-4147-A177-3AD203B41FA5}">
                      <a16:colId xmlns:a16="http://schemas.microsoft.com/office/drawing/2014/main" val="398566024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07585377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677063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966043544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71604080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1579432749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950544877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273474414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3816760246"/>
                    </a:ext>
                  </a:extLst>
                </a:gridCol>
                <a:gridCol w="529200">
                  <a:extLst>
                    <a:ext uri="{9D8B030D-6E8A-4147-A177-3AD203B41FA5}">
                      <a16:colId xmlns:a16="http://schemas.microsoft.com/office/drawing/2014/main" val="4119571683"/>
                    </a:ext>
                  </a:extLst>
                </a:gridCol>
              </a:tblGrid>
              <a:tr h="52802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212890"/>
                  </a:ext>
                </a:extLst>
              </a:tr>
            </a:tbl>
          </a:graphicData>
        </a:graphic>
      </p:graphicFrame>
      <p:cxnSp>
        <p:nvCxnSpPr>
          <p:cNvPr id="168" name="曲线连接符 167">
            <a:extLst>
              <a:ext uri="{FF2B5EF4-FFF2-40B4-BE49-F238E27FC236}">
                <a16:creationId xmlns:a16="http://schemas.microsoft.com/office/drawing/2014/main" id="{E5C1630D-D5B4-FB44-965E-E6E0006687D6}"/>
              </a:ext>
            </a:extLst>
          </p:cNvPr>
          <p:cNvCxnSpPr>
            <a:cxnSpLocks/>
            <a:stCxn id="14369" idx="2"/>
            <a:endCxn id="167" idx="0"/>
          </p:cNvCxnSpPr>
          <p:nvPr/>
        </p:nvCxnSpPr>
        <p:spPr>
          <a:xfrm rot="5400000">
            <a:off x="7896095" y="3941889"/>
            <a:ext cx="632460" cy="181763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>
            <a:extLst>
              <a:ext uri="{FF2B5EF4-FFF2-40B4-BE49-F238E27FC236}">
                <a16:creationId xmlns:a16="http://schemas.microsoft.com/office/drawing/2014/main" id="{7D278E77-E208-4240-B886-3F5AE5EB972A}"/>
              </a:ext>
            </a:extLst>
          </p:cNvPr>
          <p:cNvSpPr txBox="1"/>
          <p:nvPr/>
        </p:nvSpPr>
        <p:spPr>
          <a:xfrm>
            <a:off x="5533268" y="4852829"/>
            <a:ext cx="8944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效力于</a:t>
            </a:r>
            <a:endParaRPr kumimoji="1" lang="zh-CN" altLang="en-US" sz="1600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9B88E63-C356-204E-BDD6-E52BB822A828}"/>
              </a:ext>
            </a:extLst>
          </p:cNvPr>
          <p:cNvSpPr txBox="1"/>
          <p:nvPr/>
        </p:nvSpPr>
        <p:spPr>
          <a:xfrm>
            <a:off x="4480566" y="4854476"/>
            <a:ext cx="8944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dirty="0"/>
              <a:t>出生于</a:t>
            </a:r>
            <a:endParaRPr kumimoji="1" lang="zh-CN" altLang="en-US" sz="1600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4D0CB04-3CED-A446-A8D9-10937DA9D65F}"/>
              </a:ext>
            </a:extLst>
          </p:cNvPr>
          <p:cNvSpPr txBox="1"/>
          <p:nvPr/>
        </p:nvSpPr>
        <p:spPr>
          <a:xfrm>
            <a:off x="8775699" y="4852829"/>
            <a:ext cx="8018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dirty="0"/>
              <a:t>职业</a:t>
            </a:r>
            <a:endParaRPr kumimoji="1" lang="zh-CN" altLang="en-US" sz="1600" dirty="0"/>
          </a:p>
        </p:txBody>
      </p:sp>
      <p:pic>
        <p:nvPicPr>
          <p:cNvPr id="11289" name="图片 11288">
            <a:extLst>
              <a:ext uri="{FF2B5EF4-FFF2-40B4-BE49-F238E27FC236}">
                <a16:creationId xmlns:a16="http://schemas.microsoft.com/office/drawing/2014/main" id="{B4B945EB-C350-9E46-A7C2-57765FFBB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134" y="5267935"/>
            <a:ext cx="693844" cy="326023"/>
          </a:xfrm>
          <a:prstGeom prst="rect">
            <a:avLst/>
          </a:prstGeom>
        </p:spPr>
      </p:pic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CC704ECE-83C9-FB49-9FF0-5040D571B8A9}"/>
              </a:ext>
            </a:extLst>
          </p:cNvPr>
          <p:cNvCxnSpPr>
            <a:cxnSpLocks/>
          </p:cNvCxnSpPr>
          <p:nvPr/>
        </p:nvCxnSpPr>
        <p:spPr>
          <a:xfrm flipH="1">
            <a:off x="3182112" y="5430947"/>
            <a:ext cx="12984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94" name="图片 11293">
            <a:extLst>
              <a:ext uri="{FF2B5EF4-FFF2-40B4-BE49-F238E27FC236}">
                <a16:creationId xmlns:a16="http://schemas.microsoft.com/office/drawing/2014/main" id="{4600248D-EDD4-E741-A182-E3DB06207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696" y="5932875"/>
            <a:ext cx="3340100" cy="469900"/>
          </a:xfrm>
          <a:prstGeom prst="rect">
            <a:avLst/>
          </a:prstGeom>
        </p:spPr>
      </p:pic>
      <p:sp>
        <p:nvSpPr>
          <p:cNvPr id="39" name="文本占位符 58">
            <a:extLst>
              <a:ext uri="{FF2B5EF4-FFF2-40B4-BE49-F238E27FC236}">
                <a16:creationId xmlns:a16="http://schemas.microsoft.com/office/drawing/2014/main" id="{7FFE85C9-0821-6C47-BA8C-5E7EC33593EA}"/>
              </a:ext>
            </a:extLst>
          </p:cNvPr>
          <p:cNvSpPr txBox="1">
            <a:spLocks/>
          </p:cNvSpPr>
          <p:nvPr/>
        </p:nvSpPr>
        <p:spPr>
          <a:xfrm>
            <a:off x="1216933" y="358298"/>
            <a:ext cx="8813381" cy="370422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Learning Semantic Annotations for Tabular Data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F43120B-46B3-414F-A46E-F89422BEDF9A}"/>
              </a:ext>
            </a:extLst>
          </p:cNvPr>
          <p:cNvSpPr txBox="1"/>
          <p:nvPr/>
        </p:nvSpPr>
        <p:spPr>
          <a:xfrm>
            <a:off x="3707451" y="15819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①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CDDD0DC-50B1-6645-8318-768A86C1888D}"/>
              </a:ext>
            </a:extLst>
          </p:cNvPr>
          <p:cNvSpPr txBox="1"/>
          <p:nvPr/>
        </p:nvSpPr>
        <p:spPr>
          <a:xfrm>
            <a:off x="7095758" y="15851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②</a:t>
            </a:r>
            <a:endParaRPr kumimoji="1"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FCA7C57-CF26-F744-8B45-BBE0AB2E27E1}"/>
              </a:ext>
            </a:extLst>
          </p:cNvPr>
          <p:cNvSpPr txBox="1"/>
          <p:nvPr/>
        </p:nvSpPr>
        <p:spPr>
          <a:xfrm>
            <a:off x="9810182" y="3429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③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2633943-18CB-594E-B6F3-15FA1C5DB6BB}"/>
              </a:ext>
            </a:extLst>
          </p:cNvPr>
          <p:cNvSpPr txBox="1"/>
          <p:nvPr/>
        </p:nvSpPr>
        <p:spPr>
          <a:xfrm>
            <a:off x="7451619" y="44820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④</a:t>
            </a:r>
            <a:endParaRPr kumimoji="1" lang="zh-CN" altLang="en-US" dirty="0"/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441F1A7C-80C4-2C4E-B4A8-E27D0E4531C7}"/>
              </a:ext>
            </a:extLst>
          </p:cNvPr>
          <p:cNvCxnSpPr>
            <a:cxnSpLocks/>
          </p:cNvCxnSpPr>
          <p:nvPr/>
        </p:nvCxnSpPr>
        <p:spPr>
          <a:xfrm flipH="1">
            <a:off x="1734207" y="5819616"/>
            <a:ext cx="892827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D692EE27-8EA9-C645-ACB3-4F85B5A72DAF}"/>
              </a:ext>
            </a:extLst>
          </p:cNvPr>
          <p:cNvSpPr txBox="1"/>
          <p:nvPr/>
        </p:nvSpPr>
        <p:spPr>
          <a:xfrm>
            <a:off x="7713580" y="4852829"/>
            <a:ext cx="8018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···</a:t>
            </a:r>
            <a:endParaRPr kumimoji="1" lang="zh-CN" altLang="en-US" sz="16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11A2185-828A-2845-9B09-CEC0D574FB67}"/>
              </a:ext>
            </a:extLst>
          </p:cNvPr>
          <p:cNvSpPr txBox="1"/>
          <p:nvPr/>
        </p:nvSpPr>
        <p:spPr>
          <a:xfrm>
            <a:off x="3100909" y="508326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FC+SoftMax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94F71AD-4A48-0641-90AF-ED61C167BA40}"/>
              </a:ext>
            </a:extLst>
          </p:cNvPr>
          <p:cNvSpPr txBox="1"/>
          <p:nvPr/>
        </p:nvSpPr>
        <p:spPr>
          <a:xfrm>
            <a:off x="2683683" y="2451807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A124CB48-C5B7-6241-9D49-C40A3727D90A}"/>
              </a:ext>
            </a:extLst>
          </p:cNvPr>
          <p:cNvCxnSpPr>
            <a:cxnSpLocks/>
            <a:stCxn id="46" idx="2"/>
            <a:endCxn id="102" idx="1"/>
          </p:cNvCxnSpPr>
          <p:nvPr/>
        </p:nvCxnSpPr>
        <p:spPr>
          <a:xfrm rot="16200000" flipH="1">
            <a:off x="3349728" y="2488850"/>
            <a:ext cx="1318940" cy="19835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C6EC7B30-6C65-024F-87EA-86FFDA5D5155}"/>
              </a:ext>
            </a:extLst>
          </p:cNvPr>
          <p:cNvSpPr txBox="1"/>
          <p:nvPr/>
        </p:nvSpPr>
        <p:spPr>
          <a:xfrm>
            <a:off x="654161" y="2496312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</a:t>
            </a:r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FED1710A-4E1B-D94B-AEEB-3F9493022404}"/>
              </a:ext>
            </a:extLst>
          </p:cNvPr>
          <p:cNvCxnSpPr>
            <a:cxnSpLocks/>
            <a:stCxn id="55" idx="2"/>
            <a:endCxn id="102" idx="1"/>
          </p:cNvCxnSpPr>
          <p:nvPr/>
        </p:nvCxnSpPr>
        <p:spPr>
          <a:xfrm rot="16200000" flipH="1">
            <a:off x="2357220" y="1496341"/>
            <a:ext cx="1274435" cy="401304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8014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2752725" cy="134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生活中，表格随处可见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712334B-A3BB-A14E-807F-D567CC2E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59" y="1804197"/>
            <a:ext cx="9144000" cy="19660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4D46C9-8B24-7A4C-993B-4C232648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0" y="4222365"/>
            <a:ext cx="3164550" cy="15192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9EE2D9-1B7D-504D-9B6D-0A816E52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" y="3966202"/>
            <a:ext cx="3656772" cy="21277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6FF3EB0-E8DB-1F49-A540-70AAB990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377" y="2891798"/>
            <a:ext cx="6981245" cy="1658631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F03F1BC4-81A8-0B4A-A5A1-4A8A8586B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60" y="1584077"/>
            <a:ext cx="8097398" cy="47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FBF821-ED28-F34B-965D-FC9537812B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1410159" y="1584077"/>
            <a:ext cx="9144000" cy="4764250"/>
          </a:xfrm>
          <a:prstGeom prst="rect">
            <a:avLst/>
          </a:prstGeom>
        </p:spPr>
      </p:pic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2EFD00E4-B09F-2D42-9F1C-A58735E10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24129"/>
              </p:ext>
            </p:extLst>
          </p:nvPr>
        </p:nvGraphicFramePr>
        <p:xfrm>
          <a:off x="2558085" y="2275306"/>
          <a:ext cx="5130476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385">
                  <a:extLst>
                    <a:ext uri="{9D8B030D-6E8A-4147-A177-3AD203B41FA5}">
                      <a16:colId xmlns:a16="http://schemas.microsoft.com/office/drawing/2014/main" val="3756033789"/>
                    </a:ext>
                  </a:extLst>
                </a:gridCol>
                <a:gridCol w="1124793">
                  <a:extLst>
                    <a:ext uri="{9D8B030D-6E8A-4147-A177-3AD203B41FA5}">
                      <a16:colId xmlns:a16="http://schemas.microsoft.com/office/drawing/2014/main" val="2395912443"/>
                    </a:ext>
                  </a:extLst>
                </a:gridCol>
                <a:gridCol w="1310910">
                  <a:extLst>
                    <a:ext uri="{9D8B030D-6E8A-4147-A177-3AD203B41FA5}">
                      <a16:colId xmlns:a16="http://schemas.microsoft.com/office/drawing/2014/main" val="2731400406"/>
                    </a:ext>
                  </a:extLst>
                </a:gridCol>
                <a:gridCol w="825388">
                  <a:extLst>
                    <a:ext uri="{9D8B030D-6E8A-4147-A177-3AD203B41FA5}">
                      <a16:colId xmlns:a16="http://schemas.microsoft.com/office/drawing/2014/main" val="388498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杰里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韦斯特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教父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洛杉矶湖人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得分后卫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769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卡里姆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阿卜杜勒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贾巴尔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天勾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密尔沃基雄鹿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889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威尔特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张伯伦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篮球皇帝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洛杉矶湖人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6890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里克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巴里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得分机器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金州勇士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得分后卫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4778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比尔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沃顿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大红巨水母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波士顿凯尔特人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中锋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4284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丹尼斯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约翰逊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西雅图超音速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组织后卫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1136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迈克尔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乔丹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飞人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芝加哥公牛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得分后卫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916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查尔斯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巴克利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空中飞猪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菲尼克斯太阳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大前锋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359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哈基姆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奥拉朱旺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休斯敦火箭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54380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2B282B4B-0DB8-BF48-8967-3270D14956A4}"/>
              </a:ext>
            </a:extLst>
          </p:cNvPr>
          <p:cNvSpPr txBox="1"/>
          <p:nvPr/>
        </p:nvSpPr>
        <p:spPr>
          <a:xfrm>
            <a:off x="8313186" y="3614099"/>
            <a:ext cx="331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u="sng" dirty="0"/>
              <a:t>关系表</a:t>
            </a:r>
          </a:p>
        </p:txBody>
      </p:sp>
      <p:sp>
        <p:nvSpPr>
          <p:cNvPr id="18" name="文本占位符 58">
            <a:extLst>
              <a:ext uri="{FF2B5EF4-FFF2-40B4-BE49-F238E27FC236}">
                <a16:creationId xmlns:a16="http://schemas.microsoft.com/office/drawing/2014/main" id="{72FB9625-58B9-CD44-9137-4FA9E9832396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Column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5768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3" y="2328993"/>
            <a:ext cx="3609596" cy="1312679"/>
          </a:xfrm>
        </p:spPr>
        <p:txBody>
          <a:bodyPr/>
          <a:lstStyle/>
          <a:p>
            <a:r>
              <a:rPr lang="zh-CN" altLang="en-US" sz="8000" dirty="0"/>
              <a:t>谢谢！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503" y="3641672"/>
            <a:ext cx="5798382" cy="286232"/>
          </a:xfrm>
        </p:spPr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</p:spTree>
    <p:extLst>
      <p:ext uri="{BB962C8B-B14F-4D97-AF65-F5344CB8AC3E}">
        <p14:creationId xmlns:p14="http://schemas.microsoft.com/office/powerpoint/2010/main" val="330103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660400" y="1317562"/>
            <a:ext cx="8078652" cy="134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660400" y="1052962"/>
            <a:ext cx="9688286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表格数据中，经常出现表列名缺失，或者列名模棱两可甚至错误的问题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0F3E4D9-8D5A-E94D-A969-F7F18824D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8252"/>
              </p:ext>
            </p:extLst>
          </p:nvPr>
        </p:nvGraphicFramePr>
        <p:xfrm>
          <a:off x="2331720" y="2580821"/>
          <a:ext cx="5130476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385">
                  <a:extLst>
                    <a:ext uri="{9D8B030D-6E8A-4147-A177-3AD203B41FA5}">
                      <a16:colId xmlns:a16="http://schemas.microsoft.com/office/drawing/2014/main" val="3756033789"/>
                    </a:ext>
                  </a:extLst>
                </a:gridCol>
                <a:gridCol w="1124793">
                  <a:extLst>
                    <a:ext uri="{9D8B030D-6E8A-4147-A177-3AD203B41FA5}">
                      <a16:colId xmlns:a16="http://schemas.microsoft.com/office/drawing/2014/main" val="2395912443"/>
                    </a:ext>
                  </a:extLst>
                </a:gridCol>
                <a:gridCol w="1310910">
                  <a:extLst>
                    <a:ext uri="{9D8B030D-6E8A-4147-A177-3AD203B41FA5}">
                      <a16:colId xmlns:a16="http://schemas.microsoft.com/office/drawing/2014/main" val="2731400406"/>
                    </a:ext>
                  </a:extLst>
                </a:gridCol>
                <a:gridCol w="825388">
                  <a:extLst>
                    <a:ext uri="{9D8B030D-6E8A-4147-A177-3AD203B41FA5}">
                      <a16:colId xmlns:a16="http://schemas.microsoft.com/office/drawing/2014/main" val="388498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杰里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韦斯特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教父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洛杉矶湖人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得分后卫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769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卡里姆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阿卜杜勒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贾巴尔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天勾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密尔沃基雄鹿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中锋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889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威尔特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张伯伦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篮球皇帝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洛杉矶湖人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6890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里克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巴里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得分机器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金州勇士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得分后卫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4778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比尔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沃顿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大红巨水母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波士顿凯尔特人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中锋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4284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丹尼斯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约翰逊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西雅图超音速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组织后卫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1136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迈克尔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乔丹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飞人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芝加哥公牛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得分后卫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916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查尔斯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巴克利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空中飞猪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菲尼克斯太阳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大前锋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359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  哈基姆</a:t>
                      </a:r>
                      <a:r>
                        <a:rPr lang="en-US" altLang="zh-CN" sz="1200" u="none" strike="noStrike" dirty="0">
                          <a:effectLst/>
                        </a:rPr>
                        <a:t>·</a:t>
                      </a:r>
                      <a:r>
                        <a:rPr lang="zh-CN" altLang="en-US" sz="1200" u="none" strike="noStrike" dirty="0">
                          <a:effectLst/>
                        </a:rPr>
                        <a:t>奥拉朱旺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大梦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休斯敦火箭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5438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032A64B-2177-8744-8F6D-110F5541FF13}"/>
              </a:ext>
            </a:extLst>
          </p:cNvPr>
          <p:cNvSpPr txBox="1"/>
          <p:nvPr/>
        </p:nvSpPr>
        <p:spPr>
          <a:xfrm>
            <a:off x="2331720" y="2303822"/>
            <a:ext cx="775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dk1"/>
                </a:solidFill>
              </a:rPr>
              <a:t>球员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213619-26BE-FB4C-B3E1-25E291D028BD}"/>
              </a:ext>
            </a:extLst>
          </p:cNvPr>
          <p:cNvSpPr txBox="1"/>
          <p:nvPr/>
        </p:nvSpPr>
        <p:spPr>
          <a:xfrm>
            <a:off x="4199766" y="2297558"/>
            <a:ext cx="1132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dk1"/>
                </a:solidFill>
              </a:rPr>
              <a:t>别名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D8EA9C-E85C-4B4C-B385-435F3B92C712}"/>
              </a:ext>
            </a:extLst>
          </p:cNvPr>
          <p:cNvSpPr txBox="1"/>
          <p:nvPr/>
        </p:nvSpPr>
        <p:spPr>
          <a:xfrm>
            <a:off x="5332651" y="2297558"/>
            <a:ext cx="13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dk1"/>
                </a:solidFill>
              </a:rPr>
              <a:t>球队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CAA178-B425-B643-B27B-F2D4F7FC3312}"/>
              </a:ext>
            </a:extLst>
          </p:cNvPr>
          <p:cNvSpPr txBox="1"/>
          <p:nvPr/>
        </p:nvSpPr>
        <p:spPr>
          <a:xfrm>
            <a:off x="6635469" y="2297558"/>
            <a:ext cx="8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dk1"/>
                </a:solidFill>
              </a:rPr>
              <a:t>场上位置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000525-EF2B-C54D-9BAB-6D6F843F9108}"/>
              </a:ext>
            </a:extLst>
          </p:cNvPr>
          <p:cNvSpPr txBox="1"/>
          <p:nvPr/>
        </p:nvSpPr>
        <p:spPr>
          <a:xfrm>
            <a:off x="8478094" y="2746303"/>
            <a:ext cx="3317735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表格数据中，经常出现表列名缺失，或者列名模棱两可甚至错误的问题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而列类型有助于表格下游任务的处理。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74167AE-4C97-584E-AC42-74185A91C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03002"/>
              </p:ext>
            </p:extLst>
          </p:nvPr>
        </p:nvGraphicFramePr>
        <p:xfrm>
          <a:off x="2331720" y="2296806"/>
          <a:ext cx="5130476" cy="28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385">
                  <a:extLst>
                    <a:ext uri="{9D8B030D-6E8A-4147-A177-3AD203B41FA5}">
                      <a16:colId xmlns:a16="http://schemas.microsoft.com/office/drawing/2014/main" val="4026990414"/>
                    </a:ext>
                  </a:extLst>
                </a:gridCol>
                <a:gridCol w="1124793">
                  <a:extLst>
                    <a:ext uri="{9D8B030D-6E8A-4147-A177-3AD203B41FA5}">
                      <a16:colId xmlns:a16="http://schemas.microsoft.com/office/drawing/2014/main" val="1512790515"/>
                    </a:ext>
                  </a:extLst>
                </a:gridCol>
                <a:gridCol w="1310910">
                  <a:extLst>
                    <a:ext uri="{9D8B030D-6E8A-4147-A177-3AD203B41FA5}">
                      <a16:colId xmlns:a16="http://schemas.microsoft.com/office/drawing/2014/main" val="2729880236"/>
                    </a:ext>
                  </a:extLst>
                </a:gridCol>
                <a:gridCol w="825388">
                  <a:extLst>
                    <a:ext uri="{9D8B030D-6E8A-4147-A177-3AD203B41FA5}">
                      <a16:colId xmlns:a16="http://schemas.microsoft.com/office/drawing/2014/main" val="3860897421"/>
                    </a:ext>
                  </a:extLst>
                </a:gridCol>
              </a:tblGrid>
              <a:tr h="28440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fontAlgn="b">
                        <a:buFont typeface="Arial" panose="020B0604020202020204" pitchFamily="34" charset="0"/>
                        <a:buChar char="•"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fontAlgn="b">
                        <a:buFont typeface="Arial" panose="020B0604020202020204" pitchFamily="34" charset="0"/>
                        <a:buChar char="•"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fontAlgn="b">
                        <a:buFont typeface="Arial" panose="020B0604020202020204" pitchFamily="34" charset="0"/>
                        <a:buChar char="•"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850276"/>
                  </a:ext>
                </a:extLst>
              </a:tr>
            </a:tbl>
          </a:graphicData>
        </a:graphic>
      </p:graphicFrame>
      <p:sp>
        <p:nvSpPr>
          <p:cNvPr id="16" name="文本占位符 58">
            <a:extLst>
              <a:ext uri="{FF2B5EF4-FFF2-40B4-BE49-F238E27FC236}">
                <a16:creationId xmlns:a16="http://schemas.microsoft.com/office/drawing/2014/main" id="{D577EB81-6853-2A4A-AA44-E24A89274D65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Column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269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940" y="2060700"/>
            <a:ext cx="7013987" cy="1722291"/>
          </a:xfrm>
        </p:spPr>
        <p:txBody>
          <a:bodyPr/>
          <a:lstStyle/>
          <a:p>
            <a:pPr algn="l"/>
            <a:r>
              <a:rPr lang="en-US" altLang="zh-CN" sz="2800" b="0" dirty="0">
                <a:solidFill>
                  <a:srgbClr val="445437"/>
                </a:solidFill>
              </a:rPr>
              <a:t>Embedding</a:t>
            </a:r>
            <a:r>
              <a:rPr lang="en-US" altLang="zh-CN" sz="2800" b="0" dirty="0"/>
              <a:t> the Semantics of</a:t>
            </a:r>
          </a:p>
          <a:p>
            <a:pPr algn="l"/>
            <a:r>
              <a:rPr lang="en-US" altLang="zh-CN" sz="2800" b="0" dirty="0"/>
              <a:t>Web Tables for</a:t>
            </a:r>
          </a:p>
          <a:p>
            <a:pPr algn="l"/>
            <a:r>
              <a:rPr lang="en-US" altLang="zh-CN" sz="2800" b="0" dirty="0"/>
              <a:t>Column Type Prediction</a:t>
            </a:r>
            <a:endParaRPr lang="en-US" altLang="zh-CN" sz="2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781" y="4154184"/>
            <a:ext cx="1598602" cy="1723160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A8FD7E5-B6D2-3647-9151-E4FD470A56A7}"/>
              </a:ext>
            </a:extLst>
          </p:cNvPr>
          <p:cNvSpPr/>
          <p:nvPr/>
        </p:nvSpPr>
        <p:spPr>
          <a:xfrm>
            <a:off x="3614569" y="3772017"/>
            <a:ext cx="1764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AAAI 2019</a:t>
            </a:r>
            <a:endParaRPr lang="en-US" altLang="zh-CN" i="1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2611BD-6145-6146-A493-13CA6D8330B7}"/>
              </a:ext>
            </a:extLst>
          </p:cNvPr>
          <p:cNvSpPr/>
          <p:nvPr/>
        </p:nvSpPr>
        <p:spPr>
          <a:xfrm>
            <a:off x="193634" y="1573104"/>
            <a:ext cx="1859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00" dirty="0">
                <a:solidFill>
                  <a:schemeClr val="accent1"/>
                </a:solidFill>
                <a:latin typeface="+mj-ea"/>
                <a:ea typeface="+mj-ea"/>
              </a:rPr>
              <a:t>ColNet </a:t>
            </a:r>
          </a:p>
        </p:txBody>
      </p:sp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EC70C318-4015-1844-BE66-8275123592BE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78618"/>
            <a:ext cx="8813381" cy="339645"/>
          </a:xfrm>
        </p:spPr>
        <p:txBody>
          <a:bodyPr/>
          <a:lstStyle/>
          <a:p>
            <a:r>
              <a:rPr lang="en-US" altLang="zh-CN" sz="1600" dirty="0"/>
              <a:t>ColNet: Embedding the Semantics of Web Tables for Column Type Prediction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问题定义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E6DDEC-F2AA-774D-A5F0-058FC7D4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913" y="1899737"/>
            <a:ext cx="1369687" cy="40761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18DE37-A1E4-F041-9FED-84A9C0916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623" y="3821749"/>
            <a:ext cx="3560035" cy="215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9A1D52-8B00-0F41-92F5-C546F3D8C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317" y="1899738"/>
            <a:ext cx="1579446" cy="4076134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47D704C-9F8D-BC4F-9AFA-E1CA579C7C2D}"/>
              </a:ext>
            </a:extLst>
          </p:cNvPr>
          <p:cNvCxnSpPr>
            <a:cxnSpLocks/>
          </p:cNvCxnSpPr>
          <p:nvPr/>
        </p:nvCxnSpPr>
        <p:spPr>
          <a:xfrm>
            <a:off x="3735420" y="2958353"/>
            <a:ext cx="44321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FAB3F14-0933-284D-832B-1C6B31DC6331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51495" y="2958353"/>
            <a:ext cx="2146" cy="863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7A90AD4-F102-D34F-97E9-C40F7E3C74A7}"/>
              </a:ext>
            </a:extLst>
          </p:cNvPr>
          <p:cNvSpPr txBox="1"/>
          <p:nvPr/>
        </p:nvSpPr>
        <p:spPr>
          <a:xfrm>
            <a:off x="8386626" y="15449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多标签分类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71426C-AB6F-3345-9AED-A2E5B426A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794" y="1420889"/>
            <a:ext cx="6797040" cy="45313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1FD957-85C2-6146-9708-8995CFCD6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314" y="5321302"/>
            <a:ext cx="7874000" cy="914400"/>
          </a:xfrm>
          <a:prstGeom prst="rect">
            <a:avLst/>
          </a:prstGeom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6E2EE1AE-66D5-2E40-AC3C-7E77ADC3B304}"/>
              </a:ext>
            </a:extLst>
          </p:cNvPr>
          <p:cNvSpPr/>
          <p:nvPr/>
        </p:nvSpPr>
        <p:spPr>
          <a:xfrm>
            <a:off x="8177234" y="1232869"/>
            <a:ext cx="352385" cy="3433468"/>
          </a:xfrm>
          <a:prstGeom prst="leftBrace">
            <a:avLst>
              <a:gd name="adj1" fmla="val 58460"/>
              <a:gd name="adj2" fmla="val 50128"/>
            </a:avLst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A346B6-AEAF-A440-9A44-1D29DAE91110}"/>
              </a:ext>
            </a:extLst>
          </p:cNvPr>
          <p:cNvSpPr/>
          <p:nvPr/>
        </p:nvSpPr>
        <p:spPr>
          <a:xfrm>
            <a:off x="8656684" y="1038176"/>
            <a:ext cx="1808603" cy="3893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dirty="0"/>
              <a:t>模型：</a:t>
            </a:r>
            <a:r>
              <a:rPr kumimoji="1" lang="en-US" altLang="zh-CN" dirty="0"/>
              <a:t>Building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C173B63-1A8E-024D-ADA6-579FD4DF6C45}"/>
              </a:ext>
            </a:extLst>
          </p:cNvPr>
          <p:cNvSpPr/>
          <p:nvPr/>
        </p:nvSpPr>
        <p:spPr>
          <a:xfrm>
            <a:off x="8656683" y="1748482"/>
            <a:ext cx="1808604" cy="3893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dirty="0"/>
              <a:t>模型：</a:t>
            </a:r>
            <a:r>
              <a:rPr kumimoji="1" lang="en-US" altLang="zh-CN" dirty="0"/>
              <a:t>Museum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CE855B-D02D-D747-BB48-4AF9271D6A4D}"/>
              </a:ext>
            </a:extLst>
          </p:cNvPr>
          <p:cNvSpPr/>
          <p:nvPr/>
        </p:nvSpPr>
        <p:spPr>
          <a:xfrm>
            <a:off x="10474477" y="1758509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6C17204-FED3-F642-929A-F48394C2D2C1}"/>
              </a:ext>
            </a:extLst>
          </p:cNvPr>
          <p:cNvSpPr/>
          <p:nvPr/>
        </p:nvSpPr>
        <p:spPr>
          <a:xfrm>
            <a:off x="10474477" y="1048203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581EAAE-1F24-6248-9CA6-8759F4C30BA2}"/>
              </a:ext>
            </a:extLst>
          </p:cNvPr>
          <p:cNvSpPr/>
          <p:nvPr/>
        </p:nvSpPr>
        <p:spPr>
          <a:xfrm>
            <a:off x="8656682" y="2414065"/>
            <a:ext cx="2359661" cy="3893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dirty="0"/>
              <a:t>模型：</a:t>
            </a:r>
            <a:r>
              <a:rPr kumimoji="1" lang="en-US" altLang="zh-CN" sz="1600" dirty="0"/>
              <a:t>Natural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Museum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07DD7E-B684-CF43-BBC9-E4D9015B5D34}"/>
              </a:ext>
            </a:extLst>
          </p:cNvPr>
          <p:cNvSpPr/>
          <p:nvPr/>
        </p:nvSpPr>
        <p:spPr>
          <a:xfrm>
            <a:off x="11016343" y="24240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D9EF3FC-F9EA-FC49-855F-E00AA086723F}"/>
              </a:ext>
            </a:extLst>
          </p:cNvPr>
          <p:cNvSpPr/>
          <p:nvPr/>
        </p:nvSpPr>
        <p:spPr>
          <a:xfrm>
            <a:off x="8656682" y="3104698"/>
            <a:ext cx="2542541" cy="3893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dirty="0"/>
              <a:t>模型：</a:t>
            </a:r>
            <a:r>
              <a:rPr kumimoji="1" lang="en-US" altLang="zh-CN" sz="1600" dirty="0"/>
              <a:t>Historical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Museum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AD5B683-E98D-BB4C-96D5-DB6B1FF3FF54}"/>
              </a:ext>
            </a:extLst>
          </p:cNvPr>
          <p:cNvSpPr/>
          <p:nvPr/>
        </p:nvSpPr>
        <p:spPr>
          <a:xfrm>
            <a:off x="11188134" y="3114725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BDB6F77-5264-494A-9D0F-DD6156203662}"/>
              </a:ext>
            </a:extLst>
          </p:cNvPr>
          <p:cNvSpPr/>
          <p:nvPr/>
        </p:nvSpPr>
        <p:spPr>
          <a:xfrm>
            <a:off x="8656683" y="3798850"/>
            <a:ext cx="2612208" cy="3893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dirty="0"/>
              <a:t>模型：</a:t>
            </a:r>
            <a:r>
              <a:rPr kumimoji="1" lang="en-US" altLang="zh-CN" sz="1600" dirty="0"/>
              <a:t>University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Museum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CBE192D-0AA0-C449-9825-053B6B6320D5}"/>
              </a:ext>
            </a:extLst>
          </p:cNvPr>
          <p:cNvSpPr/>
          <p:nvPr/>
        </p:nvSpPr>
        <p:spPr>
          <a:xfrm>
            <a:off x="11268891" y="3808877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5406949-22BB-C542-A918-F899465715D7}"/>
              </a:ext>
            </a:extLst>
          </p:cNvPr>
          <p:cNvSpPr/>
          <p:nvPr/>
        </p:nvSpPr>
        <p:spPr>
          <a:xfrm>
            <a:off x="8656683" y="4483004"/>
            <a:ext cx="1808604" cy="3893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dirty="0"/>
              <a:t>模型：</a:t>
            </a:r>
            <a:r>
              <a:rPr kumimoji="1" lang="en-US" altLang="zh-CN" dirty="0"/>
              <a:t>Venue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F8E91F0-03C5-1642-B8BF-274EB3D0269B}"/>
              </a:ext>
            </a:extLst>
          </p:cNvPr>
          <p:cNvSpPr/>
          <p:nvPr/>
        </p:nvSpPr>
        <p:spPr>
          <a:xfrm>
            <a:off x="10474477" y="4493031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pic>
        <p:nvPicPr>
          <p:cNvPr id="3" name="在线媒体 2" descr="屏幕录制2021-01-06 下午5.43.48">
            <a:hlinkClick r:id="" action="ppaction://media"/>
            <a:extLst>
              <a:ext uri="{FF2B5EF4-FFF2-40B4-BE49-F238E27FC236}">
                <a16:creationId xmlns:a16="http://schemas.microsoft.com/office/drawing/2014/main" id="{71AB4B42-A6E6-FB46-8E5D-9236242F7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69029" y="1522226"/>
            <a:ext cx="8048570" cy="48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6" grpId="0"/>
      <p:bldP spid="19" grpId="0" animBg="1"/>
      <p:bldP spid="21" grpId="0" animBg="1"/>
      <p:bldP spid="38" grpId="0" animBg="1"/>
      <p:bldP spid="28" grpId="0"/>
      <p:bldP spid="40" grpId="0"/>
      <p:bldP spid="41" grpId="0" animBg="1"/>
      <p:bldP spid="43" grpId="0"/>
      <p:bldP spid="44" grpId="0" animBg="1"/>
      <p:bldP spid="45" grpId="0"/>
      <p:bldP spid="46" grpId="0" animBg="1"/>
      <p:bldP spid="47" grpId="0"/>
      <p:bldP spid="49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B33BA1-223D-9145-8A4F-AA80D26BE454}"/>
              </a:ext>
            </a:extLst>
          </p:cNvPr>
          <p:cNvSpPr txBox="1"/>
          <p:nvPr/>
        </p:nvSpPr>
        <p:spPr>
          <a:xfrm>
            <a:off x="1073426" y="1605319"/>
            <a:ext cx="887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 was a </a:t>
            </a:r>
            <a:r>
              <a:rPr lang="en-US" altLang="zh-CN" dirty="0">
                <a:solidFill>
                  <a:srgbClr val="FF0000"/>
                </a:solidFill>
              </a:rPr>
              <a:t>good</a:t>
            </a:r>
            <a:r>
              <a:rPr lang="en-US" altLang="zh-CN" dirty="0"/>
              <a:t> ending,</a:t>
            </a:r>
            <a:r>
              <a:rPr lang="zh-CN" altLang="en-US" dirty="0"/>
              <a:t> </a:t>
            </a:r>
            <a:r>
              <a:rPr lang="en-US" altLang="zh-CN" dirty="0"/>
              <a:t>sincerely it was </a:t>
            </a:r>
            <a:r>
              <a:rPr lang="en-US" altLang="zh-CN" dirty="0">
                <a:solidFill>
                  <a:srgbClr val="FF0000"/>
                </a:solidFill>
              </a:rPr>
              <a:t>awesome</a:t>
            </a:r>
            <a:r>
              <a:rPr lang="en-US" altLang="zh-CN" dirty="0"/>
              <a:t>. I was </a:t>
            </a:r>
            <a:r>
              <a:rPr lang="en-US" altLang="zh-CN" dirty="0">
                <a:solidFill>
                  <a:srgbClr val="FF0000"/>
                </a:solidFill>
              </a:rPr>
              <a:t>impressed</a:t>
            </a:r>
            <a:r>
              <a:rPr lang="en-US" altLang="zh-CN" dirty="0"/>
              <a:t> with Darth Vader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8652CC-0E94-A744-BBF8-0B5FAD36BAEA}"/>
              </a:ext>
            </a:extLst>
          </p:cNvPr>
          <p:cNvSpPr txBox="1"/>
          <p:nvPr/>
        </p:nvSpPr>
        <p:spPr>
          <a:xfrm>
            <a:off x="1073426" y="1994883"/>
            <a:ext cx="1076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general atmosphere is </a:t>
            </a:r>
            <a:r>
              <a:rPr kumimoji="1" lang="en-US" altLang="zh-CN" dirty="0">
                <a:solidFill>
                  <a:srgbClr val="FF0000"/>
                </a:solidFill>
              </a:rPr>
              <a:t>baffling</a:t>
            </a:r>
            <a:r>
              <a:rPr kumimoji="1" lang="en-US" altLang="zh-CN" dirty="0"/>
              <a:t>, awe-inspiring, highly </a:t>
            </a:r>
            <a:r>
              <a:rPr kumimoji="1" lang="en-US" altLang="zh-CN" dirty="0">
                <a:solidFill>
                  <a:srgbClr val="FF0000"/>
                </a:solidFill>
              </a:rPr>
              <a:t>depressing</a:t>
            </a:r>
            <a:r>
              <a:rPr kumimoji="1" lang="en-US" altLang="zh-CN" dirty="0"/>
              <a:t> and sometimes even </a:t>
            </a:r>
            <a:r>
              <a:rPr kumimoji="1" lang="en-US" altLang="zh-CN" dirty="0">
                <a:solidFill>
                  <a:srgbClr val="FF0000"/>
                </a:solidFill>
              </a:rPr>
              <a:t>disgusting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 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6D84A3-5CE4-E74A-89C1-179107A2F58A}"/>
              </a:ext>
            </a:extLst>
          </p:cNvPr>
          <p:cNvSpPr txBox="1"/>
          <p:nvPr/>
        </p:nvSpPr>
        <p:spPr>
          <a:xfrm>
            <a:off x="7451743" y="6431550"/>
            <a:ext cx="3765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zhuanlan.zhihu.com</a:t>
            </a:r>
            <a:r>
              <a:rPr kumimoji="1" lang="en-US" altLang="zh-CN" sz="1600" dirty="0"/>
              <a:t>/p/26262151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17EDAE-7108-B246-9694-539E8ADA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34" y="2540222"/>
            <a:ext cx="5306132" cy="35194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B40DD1-F84C-344A-B0A6-80A5D53B9089}"/>
              </a:ext>
            </a:extLst>
          </p:cNvPr>
          <p:cNvSpPr txBox="1"/>
          <p:nvPr/>
        </p:nvSpPr>
        <p:spPr>
          <a:xfrm>
            <a:off x="711199" y="1605319"/>
            <a:ext cx="3193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2CEF6F-9C68-E846-A695-047B8AF49FA7}"/>
              </a:ext>
            </a:extLst>
          </p:cNvPr>
          <p:cNvSpPr txBox="1"/>
          <p:nvPr/>
        </p:nvSpPr>
        <p:spPr>
          <a:xfrm>
            <a:off x="740052" y="1994883"/>
            <a:ext cx="26161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dirty="0"/>
              <a:t>-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87DB8C-E8A4-774D-9AE2-2AC0A9888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32447"/>
              </p:ext>
            </p:extLst>
          </p:nvPr>
        </p:nvGraphicFramePr>
        <p:xfrm>
          <a:off x="10582582" y="3176822"/>
          <a:ext cx="1269869" cy="2207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869">
                  <a:extLst>
                    <a:ext uri="{9D8B030D-6E8A-4147-A177-3AD203B41FA5}">
                      <a16:colId xmlns:a16="http://schemas.microsoft.com/office/drawing/2014/main" val="1057214071"/>
                    </a:ext>
                  </a:extLst>
                </a:gridCol>
              </a:tblGrid>
              <a:tr h="12156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Oxford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Museum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Nature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History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8" marR="7188" marT="71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227958"/>
                  </a:ext>
                </a:extLst>
              </a:tr>
              <a:tr h="3768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dirty="0">
                          <a:effectLst/>
                        </a:rPr>
                        <a:t>···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5111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···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-简 细体" pitchFamily="2" charset="-128"/>
                        <a:ea typeface="黑体-简 细体" pitchFamily="2" charset="-128"/>
                      </a:endParaRPr>
                    </a:p>
                  </a:txBody>
                  <a:tcPr marL="7188" marR="7188" marT="71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51925"/>
                  </a:ext>
                </a:extLst>
              </a:tr>
            </a:tbl>
          </a:graphicData>
        </a:graphic>
      </p:graphicFrame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0E3773E-ADF7-394B-988F-0A1344B10EAD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flipH="1">
            <a:off x="8030603" y="3828751"/>
            <a:ext cx="1" cy="11223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1570370-F59E-AA46-BF0B-7CB7C3628F3D}"/>
              </a:ext>
            </a:extLst>
          </p:cNvPr>
          <p:cNvSpPr/>
          <p:nvPr/>
        </p:nvSpPr>
        <p:spPr>
          <a:xfrm>
            <a:off x="8180983" y="4089649"/>
            <a:ext cx="2076780" cy="59085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600" dirty="0"/>
              <a:t>模型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endParaRPr kumimoji="1" lang="en-US" altLang="zh-CN" sz="1600" dirty="0"/>
          </a:p>
          <a:p>
            <a:r>
              <a:rPr kumimoji="1" lang="en-US" altLang="zh-CN" sz="1600" dirty="0"/>
              <a:t>Educational Institute</a:t>
            </a:r>
            <a:endParaRPr kumimoji="1" lang="zh-CN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3C97C6-6283-1240-AA54-302AC0384BD7}"/>
              </a:ext>
            </a:extLst>
          </p:cNvPr>
          <p:cNvSpPr/>
          <p:nvPr/>
        </p:nvSpPr>
        <p:spPr>
          <a:xfrm>
            <a:off x="7673774" y="4951117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✗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∕ </a:t>
            </a:r>
            <a:r>
              <a:rPr lang="zh-CN" altLang="en-US" dirty="0"/>
              <a:t>✓</a:t>
            </a:r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0EC10E43-EE5D-E44A-92FB-AB8B3A735107}"/>
              </a:ext>
            </a:extLst>
          </p:cNvPr>
          <p:cNvCxnSpPr>
            <a:cxnSpLocks/>
            <a:stCxn id="6" idx="0"/>
            <a:endCxn id="34" idx="0"/>
          </p:cNvCxnSpPr>
          <p:nvPr/>
        </p:nvCxnSpPr>
        <p:spPr>
          <a:xfrm rot="16200000" flipH="1" flipV="1">
            <a:off x="9497792" y="1709634"/>
            <a:ext cx="252536" cy="3186912"/>
          </a:xfrm>
          <a:prstGeom prst="curvedConnector3">
            <a:avLst>
              <a:gd name="adj1" fmla="val -144627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占位符 58">
            <a:extLst>
              <a:ext uri="{FF2B5EF4-FFF2-40B4-BE49-F238E27FC236}">
                <a16:creationId xmlns:a16="http://schemas.microsoft.com/office/drawing/2014/main" id="{337DECCC-530B-9443-85D6-5EAD1BFC8153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ColNet: Embedding the Semantics of Web Tables for Column Type Prediction</a:t>
            </a:r>
            <a:endParaRPr lang="en-US" altLang="zh-CN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C6AF7F8-A2AE-A74F-86E7-9DD79A075CD2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占位符 8">
            <a:extLst>
              <a:ext uri="{FF2B5EF4-FFF2-40B4-BE49-F238E27FC236}">
                <a16:creationId xmlns:a16="http://schemas.microsoft.com/office/drawing/2014/main" id="{30EFBA0C-3089-0747-8A59-FE63C0BCEBBB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文章思路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4E0FD2-277E-8244-8D70-0016120DBD7E}"/>
              </a:ext>
            </a:extLst>
          </p:cNvPr>
          <p:cNvSpPr txBox="1"/>
          <p:nvPr/>
        </p:nvSpPr>
        <p:spPr>
          <a:xfrm>
            <a:off x="5694230" y="3444862"/>
            <a:ext cx="87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altLang="zh-CN" dirty="0">
                <a:solidFill>
                  <a:schemeClr val="dk1"/>
                </a:solidFill>
              </a:rPr>
              <a:t>Oxford</a:t>
            </a:r>
            <a:endParaRPr lang="zh-CN" altLang="en-US" dirty="0">
              <a:solidFill>
                <a:srgbClr val="C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3DCA99-791D-1848-AB72-694C9B72FC18}"/>
              </a:ext>
            </a:extLst>
          </p:cNvPr>
          <p:cNvSpPr txBox="1"/>
          <p:nvPr/>
        </p:nvSpPr>
        <p:spPr>
          <a:xfrm>
            <a:off x="8412982" y="3440182"/>
            <a:ext cx="195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pPr algn="r"/>
            <a:r>
              <a:rPr lang="en-US" altLang="zh-CN" dirty="0">
                <a:solidFill>
                  <a:schemeClr val="dk1"/>
                </a:solidFill>
              </a:rPr>
              <a:t>of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Nature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History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8DE9D-91E1-6346-84D2-3EF3ED8C6C8F}"/>
              </a:ext>
            </a:extLst>
          </p:cNvPr>
          <p:cNvSpPr txBox="1"/>
          <p:nvPr/>
        </p:nvSpPr>
        <p:spPr>
          <a:xfrm>
            <a:off x="6471367" y="3440182"/>
            <a:ext cx="119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altLang="zh-CN" dirty="0">
                <a:solidFill>
                  <a:schemeClr val="dk1"/>
                </a:solidFill>
              </a:rPr>
              <a:t>University</a:t>
            </a:r>
            <a:endParaRPr lang="zh-CN" altLang="en-US" dirty="0">
              <a:solidFill>
                <a:srgbClr val="C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318EFC6-60A7-164D-A943-740280E230A9}"/>
              </a:ext>
            </a:extLst>
          </p:cNvPr>
          <p:cNvSpPr txBox="1"/>
          <p:nvPr/>
        </p:nvSpPr>
        <p:spPr>
          <a:xfrm>
            <a:off x="7558258" y="3440182"/>
            <a:ext cx="106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altLang="zh-CN" dirty="0">
                <a:solidFill>
                  <a:schemeClr val="dk1"/>
                </a:solidFill>
              </a:rPr>
              <a:t>Museum</a:t>
            </a:r>
            <a:endParaRPr lang="zh-CN" altLang="en-US" dirty="0">
              <a:solidFill>
                <a:srgbClr val="C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11CFDFF-3D3E-FF44-A2A8-4901A41535E0}"/>
              </a:ext>
            </a:extLst>
          </p:cNvPr>
          <p:cNvSpPr txBox="1"/>
          <p:nvPr/>
        </p:nvSpPr>
        <p:spPr>
          <a:xfrm>
            <a:off x="5694230" y="3429358"/>
            <a:ext cx="4672747" cy="399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0117535-660D-A044-9971-74674D04F085}"/>
              </a:ext>
            </a:extLst>
          </p:cNvPr>
          <p:cNvSpPr/>
          <p:nvPr/>
        </p:nvSpPr>
        <p:spPr>
          <a:xfrm>
            <a:off x="8180983" y="4089649"/>
            <a:ext cx="2076780" cy="487453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zh-CN" altLang="en-US" sz="1600" dirty="0"/>
              <a:t>模型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Museum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945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1003 -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1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485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8" grpId="0"/>
      <p:bldP spid="40" grpId="0"/>
      <p:bldP spid="41" grpId="0"/>
      <p:bldP spid="42" grpId="0"/>
      <p:bldP spid="42" grpId="1"/>
      <p:bldP spid="42" grpId="2"/>
      <p:bldP spid="43" grpId="0"/>
      <p:bldP spid="43" grpId="1"/>
      <p:bldP spid="43" grpId="2"/>
      <p:bldP spid="34" grpId="0"/>
      <p:bldP spid="5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758371" y="1219200"/>
            <a:ext cx="3781879" cy="16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711198" y="978268"/>
            <a:ext cx="3891281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将表单元格内容映射到图谱实体</a:t>
            </a:r>
            <a:endParaRPr lang="en-US" altLang="zh-CN" b="1" dirty="0">
              <a:solidFill>
                <a:schemeClr val="accent1"/>
              </a:solidFill>
              <a:latin typeface="+mj-ea"/>
              <a:cs typeface="+mn-ea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6D12DC08-1EF2-7A44-9F07-2DFED4DD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6" y="2311365"/>
            <a:ext cx="5314754" cy="203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E963F93-BAD1-8E4A-A0CC-E91B1A130749}"/>
              </a:ext>
            </a:extLst>
          </p:cNvPr>
          <p:cNvCxnSpPr>
            <a:cxnSpLocks/>
          </p:cNvCxnSpPr>
          <p:nvPr/>
        </p:nvCxnSpPr>
        <p:spPr>
          <a:xfrm flipH="1">
            <a:off x="5841402" y="1914861"/>
            <a:ext cx="666974" cy="53788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75A9736-2688-C64D-B6DC-C66EFAF3DA92}"/>
              </a:ext>
            </a:extLst>
          </p:cNvPr>
          <p:cNvSpPr txBox="1"/>
          <p:nvPr/>
        </p:nvSpPr>
        <p:spPr>
          <a:xfrm>
            <a:off x="6508376" y="1730195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知识图谱中</a:t>
            </a:r>
            <a:r>
              <a:rPr lang="en-US" altLang="zh-CN" dirty="0"/>
              <a:t>: Royal_Academy_of_Arts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75911A-C1F8-C94F-B0FF-8DC29924BD05}"/>
              </a:ext>
            </a:extLst>
          </p:cNvPr>
          <p:cNvSpPr txBox="1"/>
          <p:nvPr/>
        </p:nvSpPr>
        <p:spPr>
          <a:xfrm>
            <a:off x="6549432" y="333244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知识图谱中</a:t>
            </a:r>
            <a:r>
              <a:rPr lang="en-US" altLang="zh-CN" dirty="0"/>
              <a:t>: Bishopsgate_Institute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272700B-783E-0A4E-A4CB-2BECAF1196CC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5841402" y="3323086"/>
            <a:ext cx="708030" cy="19402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F95558A-6E38-844E-90D9-4A1761F3254C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8543549" y="2099527"/>
            <a:ext cx="0" cy="3487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E4593-30B4-C240-9DAA-A2125F8A7B1F}"/>
              </a:ext>
            </a:extLst>
          </p:cNvPr>
          <p:cNvSpPr txBox="1"/>
          <p:nvPr/>
        </p:nvSpPr>
        <p:spPr>
          <a:xfrm>
            <a:off x="7002101" y="2448297"/>
            <a:ext cx="30828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得到：</a:t>
            </a:r>
            <a:r>
              <a:rPr kumimoji="1" lang="en-US" altLang="zh-CN" dirty="0"/>
              <a:t>royal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arts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DD7C36-2E70-A342-8EEE-6D02BF5AAA5F}"/>
              </a:ext>
            </a:extLst>
          </p:cNvPr>
          <p:cNvSpPr txBox="1"/>
          <p:nvPr/>
        </p:nvSpPr>
        <p:spPr>
          <a:xfrm>
            <a:off x="6857208" y="4050549"/>
            <a:ext cx="30572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得到：</a:t>
            </a:r>
            <a:r>
              <a:rPr lang="en-US" altLang="zh-CN" dirty="0"/>
              <a:t> bishopsgate</a:t>
            </a:r>
            <a:r>
              <a:rPr kumimoji="1" lang="zh-CN" altLang="en-US" dirty="0"/>
              <a:t> </a:t>
            </a:r>
            <a:r>
              <a:rPr lang="en-US" altLang="zh-CN" dirty="0"/>
              <a:t>Institute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9B99DD9-E7EB-2141-8705-0741059BFF7D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>
            <a:off x="8385832" y="3701779"/>
            <a:ext cx="0" cy="3487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5606734A-1738-014B-B8F3-AACA4B4B3A79}"/>
              </a:ext>
            </a:extLst>
          </p:cNvPr>
          <p:cNvCxnSpPr>
            <a:cxnSpLocks/>
            <a:stCxn id="20" idx="1"/>
            <a:endCxn id="54" idx="0"/>
          </p:cNvCxnSpPr>
          <p:nvPr/>
        </p:nvCxnSpPr>
        <p:spPr>
          <a:xfrm rot="10800000" flipV="1">
            <a:off x="5841403" y="2632962"/>
            <a:ext cx="1160699" cy="2533923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B59DB8F6-E7A5-044A-ABD5-8B48107A6AF4}"/>
              </a:ext>
            </a:extLst>
          </p:cNvPr>
          <p:cNvCxnSpPr>
            <a:cxnSpLocks/>
            <a:stCxn id="32" idx="3"/>
            <a:endCxn id="54" idx="3"/>
          </p:cNvCxnSpPr>
          <p:nvPr/>
        </p:nvCxnSpPr>
        <p:spPr>
          <a:xfrm flipH="1">
            <a:off x="9229509" y="4235215"/>
            <a:ext cx="684946" cy="1116337"/>
          </a:xfrm>
          <a:prstGeom prst="curvedConnector3">
            <a:avLst>
              <a:gd name="adj1" fmla="val -33375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DB3F89F-43F8-054B-AB9B-404D87E442B9}"/>
              </a:ext>
            </a:extLst>
          </p:cNvPr>
          <p:cNvSpPr txBox="1"/>
          <p:nvPr/>
        </p:nvSpPr>
        <p:spPr>
          <a:xfrm>
            <a:off x="2453295" y="5166886"/>
            <a:ext cx="67762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得到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语料：</a:t>
            </a:r>
            <a:r>
              <a:rPr lang="en-US" altLang="zh-CN" dirty="0"/>
              <a:t> </a:t>
            </a:r>
            <a:r>
              <a:rPr kumimoji="1" lang="en-US" altLang="zh-CN" dirty="0"/>
              <a:t>royal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arts </a:t>
            </a:r>
            <a:r>
              <a:rPr lang="en-US" altLang="zh-CN" dirty="0"/>
              <a:t>bishopsgate</a:t>
            </a:r>
            <a:r>
              <a:rPr kumimoji="1" lang="zh-CN" altLang="en-US" dirty="0"/>
              <a:t> </a:t>
            </a:r>
            <a:r>
              <a:rPr lang="en-US" altLang="zh-CN" dirty="0"/>
              <a:t>Institute</a:t>
            </a:r>
            <a:endParaRPr kumimoji="1" lang="zh-CN" altLang="en-US" dirty="0"/>
          </a:p>
        </p:txBody>
      </p:sp>
      <p:sp>
        <p:nvSpPr>
          <p:cNvPr id="3077" name="文本框 3076">
            <a:extLst>
              <a:ext uri="{FF2B5EF4-FFF2-40B4-BE49-F238E27FC236}">
                <a16:creationId xmlns:a16="http://schemas.microsoft.com/office/drawing/2014/main" id="{DD3F6D82-BFDB-DA49-910F-E45EB959367D}"/>
              </a:ext>
            </a:extLst>
          </p:cNvPr>
          <p:cNvSpPr txBox="1"/>
          <p:nvPr/>
        </p:nvSpPr>
        <p:spPr>
          <a:xfrm>
            <a:off x="4356122" y="5821558"/>
            <a:ext cx="373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u="sng" dirty="0"/>
              <a:t>统一语料，回避</a:t>
            </a:r>
            <a:r>
              <a:rPr kumimoji="1" lang="en-US" altLang="zh-CN" sz="2400" u="sng" dirty="0"/>
              <a:t>OOV</a:t>
            </a:r>
            <a:r>
              <a:rPr kumimoji="1" lang="zh-CN" altLang="en-US" sz="2400" u="sng" dirty="0"/>
              <a:t>问题</a:t>
            </a:r>
          </a:p>
        </p:txBody>
      </p:sp>
      <p:sp>
        <p:nvSpPr>
          <p:cNvPr id="25" name="文本占位符 58">
            <a:extLst>
              <a:ext uri="{FF2B5EF4-FFF2-40B4-BE49-F238E27FC236}">
                <a16:creationId xmlns:a16="http://schemas.microsoft.com/office/drawing/2014/main" id="{76F2C21F-F18A-FD4E-8A35-A1A61D269833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ColNet: Embedding the Semantics of Web Tables for Column Type Prediction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1963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249D1C-C1D0-451A-BD80-321DDD19F7E6}"/>
              </a:ext>
            </a:extLst>
          </p:cNvPr>
          <p:cNvSpPr/>
          <p:nvPr/>
        </p:nvSpPr>
        <p:spPr>
          <a:xfrm>
            <a:off x="758371" y="1222297"/>
            <a:ext cx="5540829" cy="165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F0087532-FF6F-431E-818F-439A69AD503F}"/>
              </a:ext>
            </a:extLst>
          </p:cNvPr>
          <p:cNvSpPr txBox="1">
            <a:spLocks/>
          </p:cNvSpPr>
          <p:nvPr/>
        </p:nvSpPr>
        <p:spPr>
          <a:xfrm>
            <a:off x="711198" y="978268"/>
            <a:ext cx="5620153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cs typeface="+mn-ea"/>
              </a:rPr>
              <a:t>均匀网格划分将列的内容以单词为单位构造矩阵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93D8AF-BAB4-5640-8A2A-E2A5891C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62" y="1778183"/>
            <a:ext cx="8050476" cy="38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5CE45A-9960-264E-9E24-95B372EAC3EE}"/>
              </a:ext>
            </a:extLst>
          </p:cNvPr>
          <p:cNvSpPr txBox="1"/>
          <p:nvPr/>
        </p:nvSpPr>
        <p:spPr>
          <a:xfrm>
            <a:off x="4272423" y="589307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将列的内容以单词为单位构造矩阵</a:t>
            </a:r>
          </a:p>
        </p:txBody>
      </p:sp>
      <p:sp>
        <p:nvSpPr>
          <p:cNvPr id="12" name="文本占位符 58">
            <a:extLst>
              <a:ext uri="{FF2B5EF4-FFF2-40B4-BE49-F238E27FC236}">
                <a16:creationId xmlns:a16="http://schemas.microsoft.com/office/drawing/2014/main" id="{02894A86-5A45-6047-8179-3E3B37916D51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ColNet: Embedding the Semantics of Web Tables for Column Type Prediction</a:t>
            </a:r>
            <a:endParaRPr lang="en-US" altLang="zh-CN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019E9E-5A8C-D540-B196-44F4AA36137B}"/>
              </a:ext>
            </a:extLst>
          </p:cNvPr>
          <p:cNvSpPr txBox="1"/>
          <p:nvPr/>
        </p:nvSpPr>
        <p:spPr>
          <a:xfrm>
            <a:off x="2172213" y="2585585"/>
            <a:ext cx="23647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dirty="0"/>
              <a:t>bishopsgate</a:t>
            </a:r>
            <a:r>
              <a:rPr kumimoji="1" lang="zh-CN" altLang="en-US" dirty="0"/>
              <a:t> </a:t>
            </a:r>
            <a:r>
              <a:rPr lang="en-US" altLang="zh-CN" dirty="0"/>
              <a:t>Institute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E7D7F6-3A3D-8045-A00B-D897498430EF}"/>
              </a:ext>
            </a:extLst>
          </p:cNvPr>
          <p:cNvSpPr txBox="1"/>
          <p:nvPr/>
        </p:nvSpPr>
        <p:spPr>
          <a:xfrm>
            <a:off x="2172213" y="2248425"/>
            <a:ext cx="239039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royal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arts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93BED8-34A9-D04B-B49E-25DCD14DBED1}"/>
              </a:ext>
            </a:extLst>
          </p:cNvPr>
          <p:cNvSpPr txBox="1"/>
          <p:nvPr/>
        </p:nvSpPr>
        <p:spPr>
          <a:xfrm>
            <a:off x="3041682" y="3542039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8CDBEF-3D8C-1F44-ADE1-022BEF16B45F}"/>
              </a:ext>
            </a:extLst>
          </p:cNvPr>
          <p:cNvSpPr txBox="1"/>
          <p:nvPr/>
        </p:nvSpPr>
        <p:spPr>
          <a:xfrm>
            <a:off x="3054506" y="3864721"/>
            <a:ext cx="31290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 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C7B32470-1B6A-B24F-B24B-9537875008F4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 flipH="1" flipV="1">
            <a:off x="2172212" y="2433091"/>
            <a:ext cx="869469" cy="1293614"/>
          </a:xfrm>
          <a:prstGeom prst="curvedConnector3">
            <a:avLst>
              <a:gd name="adj1" fmla="val -62913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53BD841-3628-7C45-A568-8D02939772C1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H="1" flipV="1">
            <a:off x="2172212" y="2770251"/>
            <a:ext cx="882293" cy="1279136"/>
          </a:xfrm>
          <a:prstGeom prst="curvedConnector3">
            <a:avLst>
              <a:gd name="adj1" fmla="val -2591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93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7588D-CADB-FE4A-8E25-5CFDF189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933" y="1704180"/>
            <a:ext cx="7931971" cy="4128890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B1ECDA0F-7123-4E40-8E5D-C50BFD85515C}"/>
              </a:ext>
            </a:extLst>
          </p:cNvPr>
          <p:cNvCxnSpPr/>
          <p:nvPr/>
        </p:nvCxnSpPr>
        <p:spPr>
          <a:xfrm>
            <a:off x="8856009" y="3422650"/>
            <a:ext cx="9359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38D1A75-5AAD-C349-8286-10A5D489A948}"/>
              </a:ext>
            </a:extLst>
          </p:cNvPr>
          <p:cNvSpPr txBox="1"/>
          <p:nvPr/>
        </p:nvSpPr>
        <p:spPr>
          <a:xfrm>
            <a:off x="9791924" y="3105834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该列可能是类型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r>
              <a:rPr kumimoji="1" lang="zh-CN" altLang="en-US" dirty="0"/>
              <a:t>置信度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B44363-8482-094E-AFC3-409AF1FA3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009" y="4779258"/>
            <a:ext cx="3082657" cy="608853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A9D04B3-C719-674B-ADB7-A58D48CBD24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865295" y="3752165"/>
            <a:ext cx="774479" cy="121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A13640C-7E2E-444D-B62F-D1996FFDDAB5}"/>
              </a:ext>
            </a:extLst>
          </p:cNvPr>
          <p:cNvSpPr txBox="1"/>
          <p:nvPr/>
        </p:nvSpPr>
        <p:spPr>
          <a:xfrm>
            <a:off x="9323966" y="53726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采样多次取平均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5C88E3-ECB3-114A-8DA5-DDFE6286C18C}"/>
              </a:ext>
            </a:extLst>
          </p:cNvPr>
          <p:cNvSpPr txBox="1"/>
          <p:nvPr/>
        </p:nvSpPr>
        <p:spPr>
          <a:xfrm>
            <a:off x="5364814" y="6495995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https://cs231n.github.io/convolutional-networks/</a:t>
            </a:r>
            <a:endParaRPr kumimoji="1" lang="zh-CN" altLang="en-US" dirty="0"/>
          </a:p>
        </p:txBody>
      </p:sp>
      <p:pic>
        <p:nvPicPr>
          <p:cNvPr id="7" name="在线媒体 6" descr="屏幕录制2021-01-06 下午2.13.16">
            <a:hlinkClick r:id="" action="ppaction://media"/>
            <a:extLst>
              <a:ext uri="{FF2B5EF4-FFF2-40B4-BE49-F238E27FC236}">
                <a16:creationId xmlns:a16="http://schemas.microsoft.com/office/drawing/2014/main" id="{912F3F63-A0FD-C946-843C-299C0FD67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4033" y="889244"/>
            <a:ext cx="8057967" cy="2494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857289-7DE0-6643-8814-170DDD59E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20" y="3922707"/>
            <a:ext cx="4759039" cy="2312995"/>
          </a:xfrm>
          <a:prstGeom prst="rect">
            <a:avLst/>
          </a:prstGeom>
        </p:spPr>
      </p:pic>
      <p:sp>
        <p:nvSpPr>
          <p:cNvPr id="19" name="文本占位符 58">
            <a:extLst>
              <a:ext uri="{FF2B5EF4-FFF2-40B4-BE49-F238E27FC236}">
                <a16:creationId xmlns:a16="http://schemas.microsoft.com/office/drawing/2014/main" id="{AC867BA9-C079-014E-81D3-691475002E93}"/>
              </a:ext>
            </a:extLst>
          </p:cNvPr>
          <p:cNvSpPr txBox="1">
            <a:spLocks/>
          </p:cNvSpPr>
          <p:nvPr/>
        </p:nvSpPr>
        <p:spPr>
          <a:xfrm>
            <a:off x="1216933" y="378618"/>
            <a:ext cx="8813381" cy="33964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ColNet: Embedding the Semantics of Web Tables for Column Type Prediction</a:t>
            </a:r>
            <a:endParaRPr lang="en-US" altLang="zh-CN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9B1FAE-1B15-7248-8E2B-9EF83DB2042D}"/>
              </a:ext>
            </a:extLst>
          </p:cNvPr>
          <p:cNvSpPr/>
          <p:nvPr/>
        </p:nvSpPr>
        <p:spPr>
          <a:xfrm>
            <a:off x="758371" y="1197111"/>
            <a:ext cx="1899001" cy="19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文本占位符 8">
            <a:extLst>
              <a:ext uri="{FF2B5EF4-FFF2-40B4-BE49-F238E27FC236}">
                <a16:creationId xmlns:a16="http://schemas.microsoft.com/office/drawing/2014/main" id="{4C8C4A0C-73AB-254E-A080-942299522A7C}"/>
              </a:ext>
            </a:extLst>
          </p:cNvPr>
          <p:cNvSpPr txBox="1">
            <a:spLocks/>
          </p:cNvSpPr>
          <p:nvPr/>
        </p:nvSpPr>
        <p:spPr>
          <a:xfrm>
            <a:off x="711199" y="978268"/>
            <a:ext cx="1983595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latin typeface="+mj-ea"/>
                <a:cs typeface="+mn-ea"/>
              </a:rPr>
              <a:t>TextCNN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433E0B-C3A8-924F-B978-550F66EEF651}"/>
              </a:ext>
            </a:extLst>
          </p:cNvPr>
          <p:cNvGrpSpPr/>
          <p:nvPr/>
        </p:nvGrpSpPr>
        <p:grpSpPr>
          <a:xfrm>
            <a:off x="6714493" y="4056070"/>
            <a:ext cx="4677134" cy="1891091"/>
            <a:chOff x="5694230" y="3429358"/>
            <a:chExt cx="4677134" cy="189109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C74A507-B317-CB4C-9AD3-525716EA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4230" y="3444862"/>
              <a:ext cx="4672747" cy="1875587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1D1E5B5-01F3-7B4A-A977-298E715AE12F}"/>
                </a:ext>
              </a:extLst>
            </p:cNvPr>
            <p:cNvGrpSpPr/>
            <p:nvPr/>
          </p:nvGrpSpPr>
          <p:grpSpPr>
            <a:xfrm>
              <a:off x="5694230" y="3429358"/>
              <a:ext cx="4677134" cy="1891091"/>
              <a:chOff x="5694230" y="3429358"/>
              <a:chExt cx="4677134" cy="1891091"/>
            </a:xfrm>
          </p:grpSpPr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756D4939-7EF9-6949-A56E-725888CCB91E}"/>
                  </a:ext>
                </a:extLst>
              </p:cNvPr>
              <p:cNvCxnSpPr>
                <a:cxnSpLocks/>
                <a:stCxn id="29" idx="2"/>
                <a:endCxn id="24" idx="0"/>
              </p:cNvCxnSpPr>
              <p:nvPr/>
            </p:nvCxnSpPr>
            <p:spPr>
              <a:xfrm flipH="1">
                <a:off x="8030603" y="3828751"/>
                <a:ext cx="1" cy="112236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EED4AE0-5991-0D40-8F0C-34FA20B60E4C}"/>
                  </a:ext>
                </a:extLst>
              </p:cNvPr>
              <p:cNvSpPr/>
              <p:nvPr/>
            </p:nvSpPr>
            <p:spPr>
              <a:xfrm>
                <a:off x="7673774" y="4951117"/>
                <a:ext cx="713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✗</a:t>
                </a:r>
                <a:r>
                  <a:rPr lang="zh-CN" altLang="en-US" dirty="0">
                    <a:solidFill>
                      <a:schemeClr val="bg2">
                        <a:lumMod val="75000"/>
                      </a:schemeClr>
                    </a:solidFill>
                  </a:rPr>
                  <a:t> ∕ </a:t>
                </a:r>
                <a:r>
                  <a:rPr lang="zh-CN" altLang="en-US" dirty="0"/>
                  <a:t>✓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B741EE1-9DDB-4645-B8C1-4D0E6EAA0DA0}"/>
                  </a:ext>
                </a:extLst>
              </p:cNvPr>
              <p:cNvSpPr txBox="1"/>
              <p:nvPr/>
            </p:nvSpPr>
            <p:spPr>
              <a:xfrm>
                <a:off x="5694230" y="3444862"/>
                <a:ext cx="873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/>
                </a:lvl1pPr>
              </a:lstStyle>
              <a:p>
                <a:r>
                  <a:rPr lang="en-US" altLang="zh-CN" dirty="0">
                    <a:solidFill>
                      <a:schemeClr val="dk1"/>
                    </a:solidFill>
                  </a:rPr>
                  <a:t>Oxford</a:t>
                </a:r>
                <a:endParaRPr lang="zh-CN" altLang="en-US" dirty="0">
                  <a:solidFill>
                    <a:srgbClr val="CF0000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FBF2F31-E478-A044-A705-445754AC7971}"/>
                  </a:ext>
                </a:extLst>
              </p:cNvPr>
              <p:cNvSpPr txBox="1"/>
              <p:nvPr/>
            </p:nvSpPr>
            <p:spPr>
              <a:xfrm>
                <a:off x="8412982" y="3440182"/>
                <a:ext cx="1958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/>
                </a:lvl1pPr>
              </a:lstStyle>
              <a:p>
                <a:pPr algn="r"/>
                <a:r>
                  <a:rPr lang="en-US" altLang="zh-CN" dirty="0">
                    <a:solidFill>
                      <a:schemeClr val="dk1"/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dk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dk1"/>
                    </a:solidFill>
                  </a:rPr>
                  <a:t>Nature</a:t>
                </a:r>
                <a:r>
                  <a:rPr lang="zh-CN" altLang="en-US" dirty="0">
                    <a:solidFill>
                      <a:schemeClr val="dk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dk1"/>
                    </a:solidFill>
                  </a:rPr>
                  <a:t>History</a:t>
                </a:r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AC40C5-6965-D840-959F-F9C9A492E16B}"/>
                  </a:ext>
                </a:extLst>
              </p:cNvPr>
              <p:cNvSpPr txBox="1"/>
              <p:nvPr/>
            </p:nvSpPr>
            <p:spPr>
              <a:xfrm>
                <a:off x="6471367" y="3440182"/>
                <a:ext cx="1195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/>
                </a:lvl1pPr>
              </a:lstStyle>
              <a:p>
                <a:r>
                  <a:rPr lang="en-US" altLang="zh-CN" dirty="0">
                    <a:solidFill>
                      <a:schemeClr val="dk1"/>
                    </a:solidFill>
                  </a:rPr>
                  <a:t>University</a:t>
                </a:r>
                <a:endParaRPr lang="zh-CN" altLang="en-US" dirty="0">
                  <a:solidFill>
                    <a:srgbClr val="CF0000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9237AD-3EE7-8644-BBE0-4D6FDB90B18D}"/>
                  </a:ext>
                </a:extLst>
              </p:cNvPr>
              <p:cNvSpPr txBox="1"/>
              <p:nvPr/>
            </p:nvSpPr>
            <p:spPr>
              <a:xfrm>
                <a:off x="7558258" y="3440182"/>
                <a:ext cx="1060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/>
                </a:lvl1pPr>
              </a:lstStyle>
              <a:p>
                <a:r>
                  <a:rPr lang="en-US" altLang="zh-CN" dirty="0">
                    <a:solidFill>
                      <a:srgbClr val="FF0000"/>
                    </a:solidFill>
                  </a:rPr>
                  <a:t>Museum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1CB9E9-3BFF-5E40-9AA2-B30B863DA0B1}"/>
                  </a:ext>
                </a:extLst>
              </p:cNvPr>
              <p:cNvSpPr txBox="1"/>
              <p:nvPr/>
            </p:nvSpPr>
            <p:spPr>
              <a:xfrm>
                <a:off x="5694230" y="3429358"/>
                <a:ext cx="4672747" cy="39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4983EDE-0A96-BF48-9406-5680CE136772}"/>
                  </a:ext>
                </a:extLst>
              </p:cNvPr>
              <p:cNvSpPr/>
              <p:nvPr/>
            </p:nvSpPr>
            <p:spPr>
              <a:xfrm>
                <a:off x="8180983" y="4089649"/>
                <a:ext cx="2076780" cy="487453"/>
              </a:xfrm>
              <a:prstGeom prst="rect">
                <a:avLst/>
              </a:prstGeom>
              <a:noFill/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kumimoji="1" lang="zh-CN" altLang="en-US" sz="1600" dirty="0"/>
                  <a:t>模型</a:t>
                </a:r>
                <a:r>
                  <a:rPr kumimoji="1" lang="en-US" altLang="zh-CN" sz="1600" dirty="0"/>
                  <a:t>: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Museum</a:t>
                </a:r>
                <a:endParaRPr kumimoji="1" lang="zh-CN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418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  <p:bldP spid="16" grpId="0"/>
      <p:bldP spid="9" grpId="0"/>
      <p:bldP spid="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6074</TotalTime>
  <Words>1086</Words>
  <Application>Microsoft Macintosh PowerPoint</Application>
  <PresentationFormat>宽屏</PresentationFormat>
  <Paragraphs>342</Paragraphs>
  <Slides>20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等线</vt:lpstr>
      <vt:lpstr>黑体-简 细体</vt:lpstr>
      <vt:lpstr>Microsoft YaHei</vt:lpstr>
      <vt:lpstr>Microsoft YaHei</vt:lpstr>
      <vt:lpstr>Segoe UI</vt:lpstr>
      <vt:lpstr>Segoe UI Light</vt:lpstr>
      <vt:lpstr>Arial</vt:lpstr>
      <vt:lpstr>Arial Black</vt:lpstr>
      <vt:lpstr>Calibri</vt:lpstr>
      <vt:lpstr>Century Gothic</vt:lpstr>
      <vt:lpstr>Forte</vt:lpstr>
      <vt:lpstr>Times New Roman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Gao Shijie</cp:lastModifiedBy>
  <cp:revision>325</cp:revision>
  <dcterms:created xsi:type="dcterms:W3CDTF">2019-03-11T14:11:26Z</dcterms:created>
  <dcterms:modified xsi:type="dcterms:W3CDTF">2021-01-08T08:43:04Z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